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7" r:id="rId4"/>
    <p:sldId id="260" r:id="rId5"/>
    <p:sldId id="265" r:id="rId6"/>
    <p:sldId id="258" r:id="rId7"/>
    <p:sldId id="259" r:id="rId8"/>
    <p:sldId id="289" r:id="rId9"/>
    <p:sldId id="302" r:id="rId10"/>
    <p:sldId id="303" r:id="rId11"/>
    <p:sldId id="291" r:id="rId12"/>
    <p:sldId id="292" r:id="rId13"/>
    <p:sldId id="293" r:id="rId14"/>
    <p:sldId id="294" r:id="rId15"/>
    <p:sldId id="295" r:id="rId16"/>
    <p:sldId id="296" r:id="rId17"/>
    <p:sldId id="297" r:id="rId18"/>
    <p:sldId id="304" r:id="rId19"/>
    <p:sldId id="299" r:id="rId20"/>
    <p:sldId id="300" r:id="rId21"/>
    <p:sldId id="301" r:id="rId22"/>
    <p:sldId id="28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718"/>
    <a:srgbClr val="7976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696"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D249-0633-4BCF-A63A-F80D63939A00}"/>
              </a:ext>
            </a:extLst>
          </p:cNvPr>
          <p:cNvSpPr>
            <a:spLocks noGrp="1"/>
          </p:cNvSpPr>
          <p:nvPr>
            <p:ph type="ctrTitle"/>
          </p:nvPr>
        </p:nvSpPr>
        <p:spPr>
          <a:xfrm>
            <a:off x="1524000" y="1122363"/>
            <a:ext cx="9144000" cy="2387600"/>
          </a:xfrm>
        </p:spPr>
        <p:txBody>
          <a:bodyPr anchor="b"/>
          <a:lstStyle>
            <a:lvl1pPr algn="ctr">
              <a:defRPr sz="6000">
                <a:solidFill>
                  <a:srgbClr val="F8C718"/>
                </a:solidFill>
              </a:defRPr>
            </a:lvl1pPr>
          </a:lstStyle>
          <a:p>
            <a:r>
              <a:rPr lang="en-US"/>
              <a:t>Click to edit Master title style</a:t>
            </a:r>
          </a:p>
        </p:txBody>
      </p:sp>
      <p:sp>
        <p:nvSpPr>
          <p:cNvPr id="3" name="Subtitle 2">
            <a:extLst>
              <a:ext uri="{FF2B5EF4-FFF2-40B4-BE49-F238E27FC236}">
                <a16:creationId xmlns:a16="http://schemas.microsoft.com/office/drawing/2014/main" id="{10066DF3-A738-475E-AE6F-2F1A1878B4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AD927F-5C13-477E-91B6-17A64E1FCBF4}"/>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5" name="Footer Placeholder 4">
            <a:extLst>
              <a:ext uri="{FF2B5EF4-FFF2-40B4-BE49-F238E27FC236}">
                <a16:creationId xmlns:a16="http://schemas.microsoft.com/office/drawing/2014/main" id="{992B603C-4047-4964-8B24-7067DE303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F7C5-E338-4782-8B10-381DA35B8F0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390585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09797-B937-4A18-8DA6-7B2C2FBB62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8998A2-D914-4BA2-AA4D-82EAE5A630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70CCB4-F4B3-49EC-B068-D7B9F3A02F27}"/>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5" name="Footer Placeholder 4">
            <a:extLst>
              <a:ext uri="{FF2B5EF4-FFF2-40B4-BE49-F238E27FC236}">
                <a16:creationId xmlns:a16="http://schemas.microsoft.com/office/drawing/2014/main" id="{B7482837-466A-4B18-879E-170E4521D0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52DE32-8980-4ECF-A63E-F6E0F8712436}"/>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8" name="Straight Connector 7">
            <a:extLst>
              <a:ext uri="{FF2B5EF4-FFF2-40B4-BE49-F238E27FC236}">
                <a16:creationId xmlns:a16="http://schemas.microsoft.com/office/drawing/2014/main" id="{1643CB52-D7CB-4BD3-B561-10D4B72353AD}"/>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208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53046E-4DA3-4093-A8FE-B125EDA99863}"/>
              </a:ext>
            </a:extLst>
          </p:cNvPr>
          <p:cNvSpPr>
            <a:spLocks noGrp="1"/>
          </p:cNvSpPr>
          <p:nvPr>
            <p:ph type="title" orient="vert"/>
          </p:nvPr>
        </p:nvSpPr>
        <p:spPr>
          <a:xfrm>
            <a:off x="916305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CF99D9-CD69-4B16-B7BB-6F22120E0181}"/>
              </a:ext>
            </a:extLst>
          </p:cNvPr>
          <p:cNvSpPr>
            <a:spLocks noGrp="1"/>
          </p:cNvSpPr>
          <p:nvPr>
            <p:ph type="body" orient="vert" idx="1"/>
          </p:nvPr>
        </p:nvSpPr>
        <p:spPr>
          <a:xfrm>
            <a:off x="400049" y="365125"/>
            <a:ext cx="86201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91F7E-6A1B-45C8-A6E2-49925035BC20}"/>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5" name="Footer Placeholder 4">
            <a:extLst>
              <a:ext uri="{FF2B5EF4-FFF2-40B4-BE49-F238E27FC236}">
                <a16:creationId xmlns:a16="http://schemas.microsoft.com/office/drawing/2014/main" id="{B9739263-0BC1-4ABA-A251-D5766DBC96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D116C9-13B3-4F35-AB77-B02FC0F2BE91}"/>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482003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22411-947E-4F52-8B42-ACC49CFED84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6B1C05D-BC9E-4248-AAB7-0786A72C3B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263FFD-6988-47DE-B750-73F95798EEE6}"/>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5" name="Footer Placeholder 4">
            <a:extLst>
              <a:ext uri="{FF2B5EF4-FFF2-40B4-BE49-F238E27FC236}">
                <a16:creationId xmlns:a16="http://schemas.microsoft.com/office/drawing/2014/main" id="{086875B7-0707-4153-B8EE-32D6CFDEBB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4B27A-ABD6-4652-A0C5-7B9F49DD319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89543DDD-F2D6-4B72-9E74-9D4E8DA77BA1}"/>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69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B1866-773D-4EC6-817C-FBC26B07B50E}"/>
              </a:ext>
            </a:extLst>
          </p:cNvPr>
          <p:cNvSpPr>
            <a:spLocks noGrp="1"/>
          </p:cNvSpPr>
          <p:nvPr>
            <p:ph type="title"/>
          </p:nvPr>
        </p:nvSpPr>
        <p:spPr>
          <a:xfrm>
            <a:off x="831850" y="1709738"/>
            <a:ext cx="10515600" cy="2852737"/>
          </a:xfrm>
        </p:spPr>
        <p:txBody>
          <a:bodyPr anchor="b"/>
          <a:lstStyle>
            <a:lvl1pPr>
              <a:defRPr sz="6000">
                <a:solidFill>
                  <a:srgbClr val="F8C718"/>
                </a:solidFill>
              </a:defRPr>
            </a:lvl1pPr>
          </a:lstStyle>
          <a:p>
            <a:r>
              <a:rPr lang="en-US"/>
              <a:t>Click to edit Master title style</a:t>
            </a:r>
          </a:p>
        </p:txBody>
      </p:sp>
      <p:sp>
        <p:nvSpPr>
          <p:cNvPr id="3" name="Text Placeholder 2">
            <a:extLst>
              <a:ext uri="{FF2B5EF4-FFF2-40B4-BE49-F238E27FC236}">
                <a16:creationId xmlns:a16="http://schemas.microsoft.com/office/drawing/2014/main" id="{142E50FA-A1EC-4A2A-8D1D-9F4C7EC1C2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3D7808-0D11-4F1F-B41C-44942717CB52}"/>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5" name="Footer Placeholder 4">
            <a:extLst>
              <a:ext uri="{FF2B5EF4-FFF2-40B4-BE49-F238E27FC236}">
                <a16:creationId xmlns:a16="http://schemas.microsoft.com/office/drawing/2014/main" id="{13DDF198-4D35-427D-B6BF-2E50343BF8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D742-6136-4415-B392-D6CE2C8E2382}"/>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79152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6CC2-78B1-493A-A403-2446C6157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A2D22F-A9D2-4483-94F6-C1484F951AA7}"/>
              </a:ext>
            </a:extLst>
          </p:cNvPr>
          <p:cNvSpPr>
            <a:spLocks noGrp="1"/>
          </p:cNvSpPr>
          <p:nvPr>
            <p:ph sz="half" idx="1"/>
          </p:nvPr>
        </p:nvSpPr>
        <p:spPr>
          <a:xfrm>
            <a:off x="390525" y="1825625"/>
            <a:ext cx="5629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1C4D4-5FD0-4A8B-A75C-53E804108E07}"/>
              </a:ext>
            </a:extLst>
          </p:cNvPr>
          <p:cNvSpPr>
            <a:spLocks noGrp="1"/>
          </p:cNvSpPr>
          <p:nvPr>
            <p:ph sz="half" idx="2"/>
          </p:nvPr>
        </p:nvSpPr>
        <p:spPr>
          <a:xfrm>
            <a:off x="6172200" y="1825625"/>
            <a:ext cx="5629274"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AED92E-0DF3-415C-810A-76228C96DBF5}"/>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6" name="Footer Placeholder 5">
            <a:extLst>
              <a:ext uri="{FF2B5EF4-FFF2-40B4-BE49-F238E27FC236}">
                <a16:creationId xmlns:a16="http://schemas.microsoft.com/office/drawing/2014/main" id="{3DA41254-9648-49F6-933B-F1A6014B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E7056D-79AB-4615-AD39-5930ED82A0E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9" name="Straight Connector 8">
            <a:extLst>
              <a:ext uri="{FF2B5EF4-FFF2-40B4-BE49-F238E27FC236}">
                <a16:creationId xmlns:a16="http://schemas.microsoft.com/office/drawing/2014/main" id="{13276329-2FBE-4AF8-976D-DCFF01D48C6B}"/>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36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53E-6FB0-4375-897D-064EB2DCAD4C}"/>
              </a:ext>
            </a:extLst>
          </p:cNvPr>
          <p:cNvSpPr>
            <a:spLocks noGrp="1"/>
          </p:cNvSpPr>
          <p:nvPr>
            <p:ph type="title"/>
          </p:nvPr>
        </p:nvSpPr>
        <p:spPr>
          <a:xfrm>
            <a:off x="390525" y="365125"/>
            <a:ext cx="1141094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2E6B59-D561-4AD4-AC2B-41538035136C}"/>
              </a:ext>
            </a:extLst>
          </p:cNvPr>
          <p:cNvSpPr>
            <a:spLocks noGrp="1"/>
          </p:cNvSpPr>
          <p:nvPr>
            <p:ph type="body" idx="1"/>
          </p:nvPr>
        </p:nvSpPr>
        <p:spPr>
          <a:xfrm>
            <a:off x="390526" y="1681163"/>
            <a:ext cx="5607050" cy="823912"/>
          </a:xfrm>
        </p:spPr>
        <p:txBody>
          <a:bodyPr anchor="b"/>
          <a:lstStyle>
            <a:lvl1pPr marL="0" indent="0">
              <a:buNone/>
              <a:defRPr sz="2400" b="1">
                <a:solidFill>
                  <a:srgbClr val="F8C71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D0D6B205-F91F-42F6-9936-E00A073DDC03}"/>
              </a:ext>
            </a:extLst>
          </p:cNvPr>
          <p:cNvSpPr>
            <a:spLocks noGrp="1"/>
          </p:cNvSpPr>
          <p:nvPr>
            <p:ph sz="half" idx="2"/>
          </p:nvPr>
        </p:nvSpPr>
        <p:spPr>
          <a:xfrm>
            <a:off x="390526" y="2505075"/>
            <a:ext cx="56070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FF9DB2-38D9-4267-8902-C20EABAA5BC3}"/>
              </a:ext>
            </a:extLst>
          </p:cNvPr>
          <p:cNvSpPr>
            <a:spLocks noGrp="1"/>
          </p:cNvSpPr>
          <p:nvPr>
            <p:ph type="body" sz="quarter" idx="3"/>
          </p:nvPr>
        </p:nvSpPr>
        <p:spPr>
          <a:xfrm>
            <a:off x="6172199" y="1681163"/>
            <a:ext cx="5629271" cy="823912"/>
          </a:xfrm>
        </p:spPr>
        <p:txBody>
          <a:bodyPr vert="horz" lIns="91440" tIns="45720" rIns="91440" bIns="45720" rtlCol="0" anchor="b">
            <a:normAutofit/>
          </a:bodyPr>
          <a:lstStyle>
            <a:lvl1pPr>
              <a:defRPr lang="en-US" sz="2400" b="1" dirty="0">
                <a:solidFill>
                  <a:srgbClr val="F8C718"/>
                </a:solidFill>
              </a:defRPr>
            </a:lvl1pPr>
          </a:lstStyle>
          <a:p>
            <a:pPr marL="0" lvl="0" indent="0">
              <a:buNone/>
            </a:pPr>
            <a:r>
              <a:rPr lang="en-US" dirty="0"/>
              <a:t>Click to edit Master text styles</a:t>
            </a:r>
          </a:p>
        </p:txBody>
      </p:sp>
      <p:sp>
        <p:nvSpPr>
          <p:cNvPr id="6" name="Content Placeholder 5">
            <a:extLst>
              <a:ext uri="{FF2B5EF4-FFF2-40B4-BE49-F238E27FC236}">
                <a16:creationId xmlns:a16="http://schemas.microsoft.com/office/drawing/2014/main" id="{47D7AD48-093E-483C-BB7B-BA68007DD0AF}"/>
              </a:ext>
            </a:extLst>
          </p:cNvPr>
          <p:cNvSpPr>
            <a:spLocks noGrp="1"/>
          </p:cNvSpPr>
          <p:nvPr>
            <p:ph sz="quarter" idx="4"/>
          </p:nvPr>
        </p:nvSpPr>
        <p:spPr>
          <a:xfrm>
            <a:off x="6172199" y="2505075"/>
            <a:ext cx="562927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ABDF3E-AB58-421A-8733-24D76F99BB41}"/>
              </a:ext>
            </a:extLst>
          </p:cNvPr>
          <p:cNvSpPr>
            <a:spLocks noGrp="1"/>
          </p:cNvSpPr>
          <p:nvPr>
            <p:ph type="dt" sz="half" idx="10"/>
          </p:nvPr>
        </p:nvSpPr>
        <p:spPr>
          <a:xfrm>
            <a:off x="390525" y="6356350"/>
            <a:ext cx="2990850" cy="365125"/>
          </a:xfrm>
        </p:spPr>
        <p:txBody>
          <a:bodyPr/>
          <a:lstStyle/>
          <a:p>
            <a:fld id="{FBAA93C6-01B9-4984-9249-51B0F3DA053B}" type="datetimeFigureOut">
              <a:rPr lang="en-US" smtClean="0"/>
              <a:t>5/12/2020</a:t>
            </a:fld>
            <a:endParaRPr lang="en-US"/>
          </a:p>
        </p:txBody>
      </p:sp>
      <p:sp>
        <p:nvSpPr>
          <p:cNvPr id="8" name="Footer Placeholder 7">
            <a:extLst>
              <a:ext uri="{FF2B5EF4-FFF2-40B4-BE49-F238E27FC236}">
                <a16:creationId xmlns:a16="http://schemas.microsoft.com/office/drawing/2014/main" id="{2E55665F-BC4E-48CF-A21D-68F61C31E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D6319A-ADCF-4DC2-A848-22F453438FA8}"/>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11" name="Straight Connector 10">
            <a:extLst>
              <a:ext uri="{FF2B5EF4-FFF2-40B4-BE49-F238E27FC236}">
                <a16:creationId xmlns:a16="http://schemas.microsoft.com/office/drawing/2014/main" id="{A9431EFF-281A-4D54-98CC-421EF4BC8777}"/>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545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FB3C-5D72-4155-B505-E548B3052C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4F4E62-E6A7-4079-BF3A-B943DBE4C573}"/>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4" name="Footer Placeholder 3">
            <a:extLst>
              <a:ext uri="{FF2B5EF4-FFF2-40B4-BE49-F238E27FC236}">
                <a16:creationId xmlns:a16="http://schemas.microsoft.com/office/drawing/2014/main" id="{38881D72-0917-4F5C-A451-A526209C2B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5B4E44-A84F-4CD6-A09B-864795AC92C2}"/>
              </a:ext>
            </a:extLst>
          </p:cNvPr>
          <p:cNvSpPr>
            <a:spLocks noGrp="1"/>
          </p:cNvSpPr>
          <p:nvPr>
            <p:ph type="sldNum" sz="quarter" idx="12"/>
          </p:nvPr>
        </p:nvSpPr>
        <p:spPr/>
        <p:txBody>
          <a:bodyPr/>
          <a:lstStyle/>
          <a:p>
            <a:fld id="{B13619B0-BC73-4453-BE70-0CBE50D57652}" type="slidenum">
              <a:rPr lang="en-US" smtClean="0"/>
              <a:t>‹#›</a:t>
            </a:fld>
            <a:endParaRPr lang="en-US"/>
          </a:p>
        </p:txBody>
      </p:sp>
      <p:cxnSp>
        <p:nvCxnSpPr>
          <p:cNvPr id="7" name="Straight Connector 6">
            <a:extLst>
              <a:ext uri="{FF2B5EF4-FFF2-40B4-BE49-F238E27FC236}">
                <a16:creationId xmlns:a16="http://schemas.microsoft.com/office/drawing/2014/main" id="{068C1876-4693-43F8-9022-D7C940F234C8}"/>
              </a:ext>
            </a:extLst>
          </p:cNvPr>
          <p:cNvCxnSpPr>
            <a:cxnSpLocks/>
          </p:cNvCxnSpPr>
          <p:nvPr userDrawn="1"/>
        </p:nvCxnSpPr>
        <p:spPr>
          <a:xfrm flipH="1">
            <a:off x="390525" y="466726"/>
            <a:ext cx="0" cy="1100217"/>
          </a:xfrm>
          <a:prstGeom prst="line">
            <a:avLst/>
          </a:prstGeom>
          <a:ln w="38100" cap="rnd">
            <a:solidFill>
              <a:srgbClr val="F8C71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8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61BE8E-566C-4F09-953A-8A690165729B}"/>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3" name="Footer Placeholder 2">
            <a:extLst>
              <a:ext uri="{FF2B5EF4-FFF2-40B4-BE49-F238E27FC236}">
                <a16:creationId xmlns:a16="http://schemas.microsoft.com/office/drawing/2014/main" id="{E545E4D7-661B-498A-AD25-C19428020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128D24-3074-481E-8963-26000434E4AD}"/>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1908899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D687C-1297-4952-8813-46CFB2F29437}"/>
              </a:ext>
            </a:extLst>
          </p:cNvPr>
          <p:cNvSpPr>
            <a:spLocks noGrp="1"/>
          </p:cNvSpPr>
          <p:nvPr>
            <p:ph type="title"/>
          </p:nvPr>
        </p:nvSpPr>
        <p:spPr>
          <a:xfrm>
            <a:off x="400050" y="457200"/>
            <a:ext cx="4371975"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1012DDB-3457-4FE5-A820-16BAEAFC60C8}"/>
              </a:ext>
            </a:extLst>
          </p:cNvPr>
          <p:cNvSpPr>
            <a:spLocks noGrp="1"/>
          </p:cNvSpPr>
          <p:nvPr>
            <p:ph idx="1"/>
          </p:nvPr>
        </p:nvSpPr>
        <p:spPr>
          <a:xfrm>
            <a:off x="4953000" y="457201"/>
            <a:ext cx="6848474"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58420-5DDC-45E9-968D-C8E11A238B52}"/>
              </a:ext>
            </a:extLst>
          </p:cNvPr>
          <p:cNvSpPr>
            <a:spLocks noGrp="1"/>
          </p:cNvSpPr>
          <p:nvPr>
            <p:ph type="body" sz="half" idx="2"/>
          </p:nvPr>
        </p:nvSpPr>
        <p:spPr>
          <a:xfrm>
            <a:off x="400050" y="2057400"/>
            <a:ext cx="43719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C9796-6D16-4F87-94FE-1F2902ECB599}"/>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6" name="Footer Placeholder 5">
            <a:extLst>
              <a:ext uri="{FF2B5EF4-FFF2-40B4-BE49-F238E27FC236}">
                <a16:creationId xmlns:a16="http://schemas.microsoft.com/office/drawing/2014/main" id="{55F20630-288E-49E6-9D12-1CEAAA864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FE17AF-6C44-43A5-9FF4-D9631DB287D8}"/>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98965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A5FE-00B0-43AD-80D3-0FA448F43DFE}"/>
              </a:ext>
            </a:extLst>
          </p:cNvPr>
          <p:cNvSpPr>
            <a:spLocks noGrp="1"/>
          </p:cNvSpPr>
          <p:nvPr>
            <p:ph type="title"/>
          </p:nvPr>
        </p:nvSpPr>
        <p:spPr>
          <a:xfrm>
            <a:off x="400050" y="449262"/>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92DC7-40A5-41EF-9590-8495DAB6426D}"/>
              </a:ext>
            </a:extLst>
          </p:cNvPr>
          <p:cNvSpPr>
            <a:spLocks noGrp="1"/>
          </p:cNvSpPr>
          <p:nvPr>
            <p:ph type="pic" idx="1"/>
          </p:nvPr>
        </p:nvSpPr>
        <p:spPr>
          <a:xfrm>
            <a:off x="4476750" y="449263"/>
            <a:ext cx="7324724" cy="54117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635E4F-2546-490A-AE38-B3E6E2F554CD}"/>
              </a:ext>
            </a:extLst>
          </p:cNvPr>
          <p:cNvSpPr>
            <a:spLocks noGrp="1"/>
          </p:cNvSpPr>
          <p:nvPr>
            <p:ph type="body" sz="half" idx="2"/>
          </p:nvPr>
        </p:nvSpPr>
        <p:spPr>
          <a:xfrm>
            <a:off x="400050" y="2049462"/>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EA438-FA97-4013-B36E-1D5344199CC1}"/>
              </a:ext>
            </a:extLst>
          </p:cNvPr>
          <p:cNvSpPr>
            <a:spLocks noGrp="1"/>
          </p:cNvSpPr>
          <p:nvPr>
            <p:ph type="dt" sz="half" idx="10"/>
          </p:nvPr>
        </p:nvSpPr>
        <p:spPr/>
        <p:txBody>
          <a:bodyPr/>
          <a:lstStyle/>
          <a:p>
            <a:fld id="{FBAA93C6-01B9-4984-9249-51B0F3DA053B}" type="datetimeFigureOut">
              <a:rPr lang="en-US" smtClean="0"/>
              <a:t>5/12/2020</a:t>
            </a:fld>
            <a:endParaRPr lang="en-US"/>
          </a:p>
        </p:txBody>
      </p:sp>
      <p:sp>
        <p:nvSpPr>
          <p:cNvPr id="6" name="Footer Placeholder 5">
            <a:extLst>
              <a:ext uri="{FF2B5EF4-FFF2-40B4-BE49-F238E27FC236}">
                <a16:creationId xmlns:a16="http://schemas.microsoft.com/office/drawing/2014/main" id="{3846D7E6-9DE3-4C59-88DA-ADF1E663A8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C65A8-E7A9-442E-866C-85186F1515A3}"/>
              </a:ext>
            </a:extLst>
          </p:cNvPr>
          <p:cNvSpPr>
            <a:spLocks noGrp="1"/>
          </p:cNvSpPr>
          <p:nvPr>
            <p:ph type="sldNum" sz="quarter" idx="12"/>
          </p:nvPr>
        </p:nvSpPr>
        <p:spPr/>
        <p:txBody>
          <a:bodyPr/>
          <a:lstStyle/>
          <a:p>
            <a:fld id="{B13619B0-BC73-4453-BE70-0CBE50D57652}" type="slidenum">
              <a:rPr lang="en-US" smtClean="0"/>
              <a:t>‹#›</a:t>
            </a:fld>
            <a:endParaRPr lang="en-US"/>
          </a:p>
        </p:txBody>
      </p:sp>
    </p:spTree>
    <p:extLst>
      <p:ext uri="{BB962C8B-B14F-4D97-AF65-F5344CB8AC3E}">
        <p14:creationId xmlns:p14="http://schemas.microsoft.com/office/powerpoint/2010/main" val="2880919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5C5BE-8BBA-4960-85F3-393D5C09876D}"/>
              </a:ext>
            </a:extLst>
          </p:cNvPr>
          <p:cNvSpPr>
            <a:spLocks noGrp="1"/>
          </p:cNvSpPr>
          <p:nvPr>
            <p:ph type="title"/>
          </p:nvPr>
        </p:nvSpPr>
        <p:spPr>
          <a:xfrm>
            <a:off x="400049" y="365125"/>
            <a:ext cx="1140142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DD66E17-6342-4C08-ABD3-A763F199D048}"/>
              </a:ext>
            </a:extLst>
          </p:cNvPr>
          <p:cNvSpPr>
            <a:spLocks noGrp="1"/>
          </p:cNvSpPr>
          <p:nvPr>
            <p:ph type="body" idx="1"/>
          </p:nvPr>
        </p:nvSpPr>
        <p:spPr>
          <a:xfrm>
            <a:off x="400049" y="1825625"/>
            <a:ext cx="11401425"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6867FD-A165-416A-833A-DACAD34EC6AB}"/>
              </a:ext>
            </a:extLst>
          </p:cNvPr>
          <p:cNvSpPr>
            <a:spLocks noGrp="1"/>
          </p:cNvSpPr>
          <p:nvPr>
            <p:ph type="dt" sz="half" idx="2"/>
          </p:nvPr>
        </p:nvSpPr>
        <p:spPr>
          <a:xfrm>
            <a:off x="400050" y="6356350"/>
            <a:ext cx="2981325" cy="365125"/>
          </a:xfrm>
          <a:prstGeom prst="rect">
            <a:avLst/>
          </a:prstGeom>
        </p:spPr>
        <p:txBody>
          <a:bodyPr vert="horz" lIns="91440" tIns="45720" rIns="91440" bIns="45720" rtlCol="0" anchor="ctr"/>
          <a:lstStyle>
            <a:lvl1pPr algn="l">
              <a:defRPr sz="1200">
                <a:solidFill>
                  <a:schemeClr val="bg1">
                    <a:lumMod val="85000"/>
                  </a:schemeClr>
                </a:solidFill>
              </a:defRPr>
            </a:lvl1pPr>
          </a:lstStyle>
          <a:p>
            <a:fld id="{FBAA93C6-01B9-4984-9249-51B0F3DA053B}" type="datetimeFigureOut">
              <a:rPr lang="en-US" smtClean="0"/>
              <a:pPr/>
              <a:t>5/12/2020</a:t>
            </a:fld>
            <a:endParaRPr lang="en-US"/>
          </a:p>
        </p:txBody>
      </p:sp>
      <p:sp>
        <p:nvSpPr>
          <p:cNvPr id="5" name="Footer Placeholder 4">
            <a:extLst>
              <a:ext uri="{FF2B5EF4-FFF2-40B4-BE49-F238E27FC236}">
                <a16:creationId xmlns:a16="http://schemas.microsoft.com/office/drawing/2014/main" id="{ACAC1C74-FF7B-43BB-92A0-46F792A4D5C0}"/>
              </a:ext>
            </a:extLst>
          </p:cNvPr>
          <p:cNvSpPr>
            <a:spLocks noGrp="1"/>
          </p:cNvSpPr>
          <p:nvPr>
            <p:ph type="ftr" sz="quarter" idx="3"/>
          </p:nvPr>
        </p:nvSpPr>
        <p:spPr>
          <a:xfrm>
            <a:off x="3864768" y="6356350"/>
            <a:ext cx="4471988" cy="365125"/>
          </a:xfrm>
          <a:prstGeom prst="rect">
            <a:avLst/>
          </a:prstGeom>
        </p:spPr>
        <p:txBody>
          <a:bodyPr vert="horz" lIns="91440" tIns="45720" rIns="91440" bIns="45720" rtlCol="0" anchor="ctr"/>
          <a:lstStyle>
            <a:lvl1pPr algn="ctr">
              <a:defRPr sz="1200">
                <a:solidFill>
                  <a:schemeClr val="bg1">
                    <a:lumMod val="85000"/>
                  </a:schemeClr>
                </a:solidFill>
              </a:defRPr>
            </a:lvl1pPr>
          </a:lstStyle>
          <a:p>
            <a:endParaRPr lang="en-US"/>
          </a:p>
        </p:txBody>
      </p:sp>
      <p:sp>
        <p:nvSpPr>
          <p:cNvPr id="6" name="Slide Number Placeholder 5">
            <a:extLst>
              <a:ext uri="{FF2B5EF4-FFF2-40B4-BE49-F238E27FC236}">
                <a16:creationId xmlns:a16="http://schemas.microsoft.com/office/drawing/2014/main" id="{12469546-C327-4F73-84AB-6512B382C700}"/>
              </a:ext>
            </a:extLst>
          </p:cNvPr>
          <p:cNvSpPr>
            <a:spLocks noGrp="1"/>
          </p:cNvSpPr>
          <p:nvPr>
            <p:ph type="sldNum" sz="quarter" idx="4"/>
          </p:nvPr>
        </p:nvSpPr>
        <p:spPr>
          <a:xfrm>
            <a:off x="8820149" y="6356350"/>
            <a:ext cx="2981325" cy="365125"/>
          </a:xfrm>
          <a:prstGeom prst="rect">
            <a:avLst/>
          </a:prstGeom>
        </p:spPr>
        <p:txBody>
          <a:bodyPr vert="horz" lIns="91440" tIns="45720" rIns="91440" bIns="45720" rtlCol="0" anchor="ctr"/>
          <a:lstStyle>
            <a:lvl1pPr algn="r">
              <a:defRPr sz="1200">
                <a:solidFill>
                  <a:schemeClr val="bg1">
                    <a:lumMod val="85000"/>
                  </a:schemeClr>
                </a:solidFill>
              </a:defRPr>
            </a:lvl1pPr>
          </a:lstStyle>
          <a:p>
            <a:fld id="{B13619B0-BC73-4453-BE70-0CBE50D57652}" type="slidenum">
              <a:rPr lang="en-US" smtClean="0"/>
              <a:pPr/>
              <a:t>‹#›</a:t>
            </a:fld>
            <a:endParaRPr lang="en-US"/>
          </a:p>
        </p:txBody>
      </p:sp>
      <p:pic>
        <p:nvPicPr>
          <p:cNvPr id="7" name="Picture 6">
            <a:extLst>
              <a:ext uri="{FF2B5EF4-FFF2-40B4-BE49-F238E27FC236}">
                <a16:creationId xmlns:a16="http://schemas.microsoft.com/office/drawing/2014/main" id="{AA49EA90-99CA-45FB-84BB-7701D28A65E0}"/>
              </a:ext>
            </a:extLst>
          </p:cNvPr>
          <p:cNvPicPr>
            <a:picLocks noChangeAspect="1"/>
          </p:cNvPicPr>
          <p:nvPr userDrawn="1"/>
        </p:nvPicPr>
        <p:blipFill rotWithShape="1">
          <a:blip r:embed="rId13"/>
          <a:srcRect l="8422" t="71021" r="2726" b="11822"/>
          <a:stretch/>
        </p:blipFill>
        <p:spPr>
          <a:xfrm>
            <a:off x="10414474" y="6721475"/>
            <a:ext cx="1777526" cy="137296"/>
          </a:xfrm>
          <a:prstGeom prst="rect">
            <a:avLst/>
          </a:prstGeom>
        </p:spPr>
      </p:pic>
      <p:pic>
        <p:nvPicPr>
          <p:cNvPr id="11" name="Picture 10">
            <a:extLst>
              <a:ext uri="{FF2B5EF4-FFF2-40B4-BE49-F238E27FC236}">
                <a16:creationId xmlns:a16="http://schemas.microsoft.com/office/drawing/2014/main" id="{198F5F85-AA15-4AC4-A273-5E6B519479DB}"/>
              </a:ext>
            </a:extLst>
          </p:cNvPr>
          <p:cNvPicPr>
            <a:picLocks noChangeAspect="1"/>
          </p:cNvPicPr>
          <p:nvPr userDrawn="1"/>
        </p:nvPicPr>
        <p:blipFill rotWithShape="1">
          <a:blip r:embed="rId13"/>
          <a:srcRect l="8422" t="10219" r="2726" b="61514"/>
          <a:stretch/>
        </p:blipFill>
        <p:spPr>
          <a:xfrm>
            <a:off x="9524" y="6622278"/>
            <a:ext cx="1777526" cy="226197"/>
          </a:xfrm>
          <a:prstGeom prst="rect">
            <a:avLst/>
          </a:prstGeom>
        </p:spPr>
      </p:pic>
    </p:spTree>
    <p:extLst>
      <p:ext uri="{BB962C8B-B14F-4D97-AF65-F5344CB8AC3E}">
        <p14:creationId xmlns:p14="http://schemas.microsoft.com/office/powerpoint/2010/main" val="30547311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title/tt2584384/"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imdb">
            <a:extLst>
              <a:ext uri="{FF2B5EF4-FFF2-40B4-BE49-F238E27FC236}">
                <a16:creationId xmlns:a16="http://schemas.microsoft.com/office/drawing/2014/main" id="{60B844C1-3CDC-489D-B309-CFC83C0663F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9167" b="9583"/>
          <a:stretch/>
        </p:blipFill>
        <p:spPr bwMode="auto">
          <a:xfrm>
            <a:off x="0" y="0"/>
            <a:ext cx="12192000" cy="656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949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07BFD-2364-436C-BD9D-5F1E8139CB23}"/>
              </a:ext>
            </a:extLst>
          </p:cNvPr>
          <p:cNvSpPr>
            <a:spLocks noGrp="1"/>
          </p:cNvSpPr>
          <p:nvPr>
            <p:ph type="title"/>
          </p:nvPr>
        </p:nvSpPr>
        <p:spPr/>
        <p:txBody>
          <a:bodyPr/>
          <a:lstStyle/>
          <a:p>
            <a:r>
              <a:rPr lang="en-US" dirty="0"/>
              <a:t>Ratings</a:t>
            </a:r>
          </a:p>
        </p:txBody>
      </p:sp>
      <p:sp>
        <p:nvSpPr>
          <p:cNvPr id="5" name="Text Placeholder 4">
            <a:extLst>
              <a:ext uri="{FF2B5EF4-FFF2-40B4-BE49-F238E27FC236}">
                <a16:creationId xmlns:a16="http://schemas.microsoft.com/office/drawing/2014/main" id="{13A8DDD7-D0BC-4750-AD41-358CF548C34E}"/>
              </a:ext>
            </a:extLst>
          </p:cNvPr>
          <p:cNvSpPr>
            <a:spLocks noGrp="1"/>
          </p:cNvSpPr>
          <p:nvPr>
            <p:ph type="body" idx="1"/>
          </p:nvPr>
        </p:nvSpPr>
        <p:spPr/>
        <p:txBody>
          <a:bodyPr/>
          <a:lstStyle/>
          <a:p>
            <a:r>
              <a:rPr lang="en-US" dirty="0"/>
              <a:t>User</a:t>
            </a:r>
          </a:p>
        </p:txBody>
      </p:sp>
      <p:sp>
        <p:nvSpPr>
          <p:cNvPr id="6" name="Content Placeholder 5">
            <a:extLst>
              <a:ext uri="{FF2B5EF4-FFF2-40B4-BE49-F238E27FC236}">
                <a16:creationId xmlns:a16="http://schemas.microsoft.com/office/drawing/2014/main" id="{A8AB30E1-7CA0-4777-9F91-B3B5B41BECBA}"/>
              </a:ext>
            </a:extLst>
          </p:cNvPr>
          <p:cNvSpPr>
            <a:spLocks noGrp="1"/>
          </p:cNvSpPr>
          <p:nvPr>
            <p:ph sz="half" idx="2"/>
          </p:nvPr>
        </p:nvSpPr>
        <p:spPr/>
        <p:txBody>
          <a:bodyPr>
            <a:normAutofit/>
          </a:bodyPr>
          <a:lstStyle/>
          <a:p>
            <a:pPr marL="285750" indent="-285750"/>
            <a:r>
              <a:rPr lang="en-US" sz="2400" dirty="0"/>
              <a:t>IMDb registered users can cast a vote (range from 1 to 10). </a:t>
            </a:r>
          </a:p>
          <a:p>
            <a:pPr marL="285750" indent="-285750"/>
            <a:r>
              <a:rPr lang="en-US" sz="2400" dirty="0"/>
              <a:t>Individual votes are aggregated and summarized as a single IMDb rating. </a:t>
            </a:r>
          </a:p>
          <a:p>
            <a:pPr marL="285750" indent="-285750"/>
            <a:r>
              <a:rPr lang="en-US" sz="2400" dirty="0"/>
              <a:t>There is only one vote per title per user.</a:t>
            </a:r>
            <a:endParaRPr lang="es-MX" sz="2400" dirty="0"/>
          </a:p>
        </p:txBody>
      </p:sp>
      <p:sp>
        <p:nvSpPr>
          <p:cNvPr id="7" name="Text Placeholder 6">
            <a:extLst>
              <a:ext uri="{FF2B5EF4-FFF2-40B4-BE49-F238E27FC236}">
                <a16:creationId xmlns:a16="http://schemas.microsoft.com/office/drawing/2014/main" id="{7277D91E-9B92-479C-9BB1-1B283341964F}"/>
              </a:ext>
            </a:extLst>
          </p:cNvPr>
          <p:cNvSpPr>
            <a:spLocks noGrp="1"/>
          </p:cNvSpPr>
          <p:nvPr>
            <p:ph type="body" sz="quarter" idx="3"/>
          </p:nvPr>
        </p:nvSpPr>
        <p:spPr/>
        <p:txBody>
          <a:bodyPr/>
          <a:lstStyle/>
          <a:p>
            <a:pPr marL="0" indent="0">
              <a:buNone/>
            </a:pPr>
            <a:r>
              <a:rPr lang="en-US" dirty="0"/>
              <a:t>Critics </a:t>
            </a:r>
            <a:r>
              <a:rPr lang="en-US" dirty="0">
                <a:hlinkClick r:id="rId2" action="ppaction://hlinksldjump"/>
              </a:rPr>
              <a:t>(</a:t>
            </a:r>
            <a:r>
              <a:rPr lang="en-US" dirty="0" err="1">
                <a:hlinkClick r:id="rId2" action="ppaction://hlinksldjump"/>
              </a:rPr>
              <a:t>Metascore</a:t>
            </a:r>
            <a:r>
              <a:rPr lang="en-US" dirty="0">
                <a:hlinkClick r:id="rId2" action="ppaction://hlinksldjump"/>
              </a:rPr>
              <a:t> in glossary)</a:t>
            </a:r>
            <a:endParaRPr lang="en-US" dirty="0"/>
          </a:p>
        </p:txBody>
      </p:sp>
      <p:sp>
        <p:nvSpPr>
          <p:cNvPr id="8" name="Content Placeholder 7">
            <a:extLst>
              <a:ext uri="{FF2B5EF4-FFF2-40B4-BE49-F238E27FC236}">
                <a16:creationId xmlns:a16="http://schemas.microsoft.com/office/drawing/2014/main" id="{4AB7EF0E-8241-40E2-9E66-C4FBD26EA388}"/>
              </a:ext>
            </a:extLst>
          </p:cNvPr>
          <p:cNvSpPr>
            <a:spLocks noGrp="1"/>
          </p:cNvSpPr>
          <p:nvPr>
            <p:ph sz="quarter" idx="4"/>
          </p:nvPr>
        </p:nvSpPr>
        <p:spPr/>
        <p:txBody>
          <a:bodyPr>
            <a:noAutofit/>
          </a:bodyPr>
          <a:lstStyle/>
          <a:p>
            <a:r>
              <a:rPr lang="en-US" sz="2400" dirty="0"/>
              <a:t>IMDB assigns more importance, to some critics and publications, based on quality and overall stature. </a:t>
            </a:r>
          </a:p>
          <a:p>
            <a:r>
              <a:rPr lang="en-US" sz="2400" dirty="0"/>
              <a:t>A movie gets a </a:t>
            </a:r>
            <a:r>
              <a:rPr lang="en-US" sz="2400" dirty="0" err="1"/>
              <a:t>Metascore</a:t>
            </a:r>
            <a:r>
              <a:rPr lang="en-US" sz="2400" dirty="0"/>
              <a:t> when at least four critics review that movie. </a:t>
            </a:r>
          </a:p>
          <a:p>
            <a:r>
              <a:rPr lang="en-US" sz="2400" dirty="0"/>
              <a:t>Range from 0-100. </a:t>
            </a:r>
          </a:p>
          <a:p>
            <a:r>
              <a:rPr lang="en-US" sz="2400" dirty="0"/>
              <a:t>IMDB normalizes the resulting scores (akin to "grading on a curve" in college), which prevents scores from clumping together. </a:t>
            </a:r>
          </a:p>
        </p:txBody>
      </p:sp>
    </p:spTree>
    <p:extLst>
      <p:ext uri="{BB962C8B-B14F-4D97-AF65-F5344CB8AC3E}">
        <p14:creationId xmlns:p14="http://schemas.microsoft.com/office/powerpoint/2010/main" val="2104915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880E9-619E-4F27-9890-1EAF52DA8377}"/>
              </a:ext>
            </a:extLst>
          </p:cNvPr>
          <p:cNvSpPr>
            <a:spLocks noGrp="1"/>
          </p:cNvSpPr>
          <p:nvPr>
            <p:ph type="title"/>
          </p:nvPr>
        </p:nvSpPr>
        <p:spPr/>
        <p:txBody>
          <a:bodyPr/>
          <a:lstStyle/>
          <a:p>
            <a:r>
              <a:rPr lang="es-MX" dirty="0"/>
              <a:t>Data </a:t>
            </a:r>
            <a:r>
              <a:rPr lang="es-MX" dirty="0" err="1"/>
              <a:t>Cleaning</a:t>
            </a:r>
            <a:endParaRPr lang="es-MX" dirty="0"/>
          </a:p>
        </p:txBody>
      </p:sp>
      <p:pic>
        <p:nvPicPr>
          <p:cNvPr id="4" name="Content Placeholder 3">
            <a:extLst>
              <a:ext uri="{FF2B5EF4-FFF2-40B4-BE49-F238E27FC236}">
                <a16:creationId xmlns:a16="http://schemas.microsoft.com/office/drawing/2014/main" id="{A7EB7E03-1402-4059-8BE2-D2F2298E9E19}"/>
              </a:ext>
            </a:extLst>
          </p:cNvPr>
          <p:cNvPicPr>
            <a:picLocks noGrp="1"/>
          </p:cNvPicPr>
          <p:nvPr>
            <p:ph idx="1"/>
          </p:nvPr>
        </p:nvPicPr>
        <p:blipFill rotWithShape="1">
          <a:blip r:embed="rId2"/>
          <a:srcRect l="8654" t="46428" r="63996" b="32341"/>
          <a:stretch/>
        </p:blipFill>
        <p:spPr bwMode="auto">
          <a:xfrm>
            <a:off x="537188" y="2041700"/>
            <a:ext cx="5001768" cy="193731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F5E67C8-FDAD-447C-A405-707B1F2E3115}"/>
              </a:ext>
            </a:extLst>
          </p:cNvPr>
          <p:cNvPicPr/>
          <p:nvPr/>
        </p:nvPicPr>
        <p:blipFill rotWithShape="1">
          <a:blip r:embed="rId3"/>
          <a:srcRect l="9615" t="53319" r="61645" b="25808"/>
          <a:stretch/>
        </p:blipFill>
        <p:spPr bwMode="auto">
          <a:xfrm>
            <a:off x="7202926" y="2041700"/>
            <a:ext cx="4598548" cy="1937318"/>
          </a:xfrm>
          <a:prstGeom prst="rect">
            <a:avLst/>
          </a:prstGeom>
          <a:ln>
            <a:noFill/>
          </a:ln>
          <a:extLst>
            <a:ext uri="{53640926-AAD7-44D8-BBD7-CCE9431645EC}">
              <a14:shadowObscured xmlns:a14="http://schemas.microsoft.com/office/drawing/2010/main"/>
            </a:ext>
          </a:extLst>
        </p:spPr>
      </p:pic>
      <p:sp>
        <p:nvSpPr>
          <p:cNvPr id="6" name="Arrow: Right 5">
            <a:extLst>
              <a:ext uri="{FF2B5EF4-FFF2-40B4-BE49-F238E27FC236}">
                <a16:creationId xmlns:a16="http://schemas.microsoft.com/office/drawing/2014/main" id="{8BB4CB7E-0632-4A9F-9C5D-5DC288C459F6}"/>
              </a:ext>
            </a:extLst>
          </p:cNvPr>
          <p:cNvSpPr/>
          <p:nvPr/>
        </p:nvSpPr>
        <p:spPr>
          <a:xfrm>
            <a:off x="5812274" y="2675721"/>
            <a:ext cx="1249540" cy="61832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solidFill>
                <a:schemeClr val="bg1"/>
              </a:solidFill>
            </a:endParaRPr>
          </a:p>
        </p:txBody>
      </p:sp>
      <p:sp>
        <p:nvSpPr>
          <p:cNvPr id="7" name="TextBox 6">
            <a:extLst>
              <a:ext uri="{FF2B5EF4-FFF2-40B4-BE49-F238E27FC236}">
                <a16:creationId xmlns:a16="http://schemas.microsoft.com/office/drawing/2014/main" id="{22339D9B-20BC-49D2-939D-FB5F51222713}"/>
              </a:ext>
            </a:extLst>
          </p:cNvPr>
          <p:cNvSpPr txBox="1"/>
          <p:nvPr/>
        </p:nvSpPr>
        <p:spPr>
          <a:xfrm>
            <a:off x="1151147" y="4492905"/>
            <a:ext cx="9889705" cy="1384995"/>
          </a:xfrm>
          <a:prstGeom prst="rect">
            <a:avLst/>
          </a:prstGeom>
          <a:noFill/>
        </p:spPr>
        <p:txBody>
          <a:bodyPr wrap="square" rtlCol="0">
            <a:spAutoFit/>
          </a:bodyPr>
          <a:lstStyle/>
          <a:p>
            <a:pPr marL="285750" indent="-285750">
              <a:buFont typeface="Arial" panose="020B0604020202020204" pitchFamily="34" charset="0"/>
              <a:buChar char="•"/>
            </a:pPr>
            <a:r>
              <a:rPr lang="en-US" sz="2100" dirty="0">
                <a:solidFill>
                  <a:schemeClr val="bg1"/>
                </a:solidFill>
              </a:rPr>
              <a:t>Only 74,196 of the total movies listed in IMDB have been reviewed by viewers.</a:t>
            </a:r>
            <a:endParaRPr lang="es-MX" sz="2100" dirty="0">
              <a:solidFill>
                <a:schemeClr val="bg1"/>
              </a:solidFill>
            </a:endParaRPr>
          </a:p>
          <a:p>
            <a:pPr marL="285750" indent="-285750">
              <a:buFont typeface="Arial" panose="020B0604020202020204" pitchFamily="34" charset="0"/>
              <a:buChar char="•"/>
            </a:pPr>
            <a:r>
              <a:rPr lang="en-US" sz="2100" dirty="0">
                <a:solidFill>
                  <a:schemeClr val="bg1"/>
                </a:solidFill>
              </a:rPr>
              <a:t>Only 70,286 have been reviewed by critics. </a:t>
            </a:r>
          </a:p>
          <a:p>
            <a:pPr marL="285750" indent="-285750">
              <a:buFont typeface="Arial" panose="020B0604020202020204" pitchFamily="34" charset="0"/>
              <a:buChar char="•"/>
            </a:pPr>
            <a:endParaRPr lang="es-MX" sz="2100" dirty="0">
              <a:solidFill>
                <a:schemeClr val="bg1"/>
              </a:solidFill>
            </a:endParaRPr>
          </a:p>
          <a:p>
            <a:pPr marL="285750" indent="-285750">
              <a:buFont typeface="Arial" panose="020B0604020202020204" pitchFamily="34" charset="0"/>
              <a:buChar char="•"/>
            </a:pPr>
            <a:r>
              <a:rPr lang="en-US" sz="2100" b="1" i="1" dirty="0">
                <a:solidFill>
                  <a:schemeClr val="bg1"/>
                </a:solidFill>
              </a:rPr>
              <a:t>More importantly, </a:t>
            </a:r>
            <a:r>
              <a:rPr lang="en-US" sz="2100" dirty="0">
                <a:solidFill>
                  <a:schemeClr val="bg1"/>
                </a:solidFill>
              </a:rPr>
              <a:t>only 12,722 movies have been given a </a:t>
            </a:r>
            <a:r>
              <a:rPr lang="en-US" sz="2100" dirty="0" err="1">
                <a:solidFill>
                  <a:schemeClr val="bg1"/>
                </a:solidFill>
              </a:rPr>
              <a:t>metascore</a:t>
            </a:r>
            <a:r>
              <a:rPr lang="en-US" sz="2100" dirty="0">
                <a:solidFill>
                  <a:schemeClr val="bg1"/>
                </a:solidFill>
              </a:rPr>
              <a:t>.</a:t>
            </a:r>
            <a:endParaRPr lang="es-MX" sz="2100" dirty="0">
              <a:solidFill>
                <a:schemeClr val="bg1"/>
              </a:solidFill>
            </a:endParaRPr>
          </a:p>
        </p:txBody>
      </p:sp>
    </p:spTree>
    <p:extLst>
      <p:ext uri="{BB962C8B-B14F-4D97-AF65-F5344CB8AC3E}">
        <p14:creationId xmlns:p14="http://schemas.microsoft.com/office/powerpoint/2010/main" val="219263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35B033-5933-485B-87C5-0F0B85C433EE}"/>
              </a:ext>
            </a:extLst>
          </p:cNvPr>
          <p:cNvPicPr>
            <a:picLocks noGrp="1"/>
          </p:cNvPicPr>
          <p:nvPr>
            <p:ph idx="4294967295"/>
          </p:nvPr>
        </p:nvPicPr>
        <p:blipFill rotWithShape="1">
          <a:blip r:embed="rId2"/>
          <a:srcRect l="16520" t="54604" r="42302" b="30407"/>
          <a:stretch/>
        </p:blipFill>
        <p:spPr bwMode="auto">
          <a:xfrm>
            <a:off x="2337757" y="464182"/>
            <a:ext cx="7530862" cy="136842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E889AF1-E920-4C76-9879-3FD850101069}"/>
              </a:ext>
            </a:extLst>
          </p:cNvPr>
          <p:cNvPicPr/>
          <p:nvPr/>
        </p:nvPicPr>
        <p:blipFill rotWithShape="1">
          <a:blip r:embed="rId3"/>
          <a:srcRect l="16482" t="51178" r="10553" b="33404"/>
          <a:stretch/>
        </p:blipFill>
        <p:spPr bwMode="auto">
          <a:xfrm>
            <a:off x="103517" y="2361872"/>
            <a:ext cx="11999343" cy="1637252"/>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AC50B6-4250-4F67-BF0C-4F65F28643B2}"/>
              </a:ext>
            </a:extLst>
          </p:cNvPr>
          <p:cNvSpPr txBox="1"/>
          <p:nvPr/>
        </p:nvSpPr>
        <p:spPr>
          <a:xfrm>
            <a:off x="311914" y="4382138"/>
            <a:ext cx="11523528" cy="2011680"/>
          </a:xfrm>
          <a:prstGeom prst="rect">
            <a:avLst/>
          </a:prstGeom>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000" b="1" dirty="0"/>
              <a:t># of Reviews</a:t>
            </a:r>
            <a:r>
              <a:rPr lang="en-US" sz="2000" dirty="0"/>
              <a:t>: Greater numbers of overall user reviews than critic reviews, but more consistency in the number of critic reviews of any given movie received vs. the number of user reviews each movie received.</a:t>
            </a:r>
          </a:p>
          <a:p>
            <a:r>
              <a:rPr lang="en-US" sz="2000" b="1" dirty="0"/>
              <a:t>Quality Ratings</a:t>
            </a:r>
            <a:r>
              <a:rPr lang="en-US" sz="2000" dirty="0"/>
              <a:t>: More variability in the quality ratings given to movies by critics than by users </a:t>
            </a:r>
            <a:r>
              <a:rPr lang="en-US" sz="2000" dirty="0">
                <a:sym typeface="Wingdings" panose="05000000000000000000" pitchFamily="2" charset="2"/>
              </a:rPr>
              <a:t></a:t>
            </a:r>
            <a:r>
              <a:rPr lang="en-US" sz="2000" dirty="0"/>
              <a:t> there was more consistency among what the viewers thought of the quality of the movie than what the critics thought. </a:t>
            </a:r>
          </a:p>
          <a:p>
            <a:endParaRPr lang="es-MX" sz="2000" dirty="0"/>
          </a:p>
        </p:txBody>
      </p:sp>
    </p:spTree>
    <p:extLst>
      <p:ext uri="{BB962C8B-B14F-4D97-AF65-F5344CB8AC3E}">
        <p14:creationId xmlns:p14="http://schemas.microsoft.com/office/powerpoint/2010/main" val="957474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9E4A11-9F79-430D-86FE-E65EBD70B9FF}"/>
              </a:ext>
            </a:extLst>
          </p:cNvPr>
          <p:cNvPicPr/>
          <p:nvPr/>
        </p:nvPicPr>
        <p:blipFill rotWithShape="1">
          <a:blip r:embed="rId2"/>
          <a:srcRect l="16053" t="52057" r="56945" b="23714"/>
          <a:stretch/>
        </p:blipFill>
        <p:spPr bwMode="auto">
          <a:xfrm>
            <a:off x="1137920" y="3563793"/>
            <a:ext cx="4389120" cy="292608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6BBBCCD8-9FA9-4F44-8741-470292348999}"/>
              </a:ext>
            </a:extLst>
          </p:cNvPr>
          <p:cNvPicPr/>
          <p:nvPr/>
        </p:nvPicPr>
        <p:blipFill rotWithShape="1">
          <a:blip r:embed="rId3"/>
          <a:srcRect l="15812" t="33833" r="51709" b="20129"/>
          <a:stretch/>
        </p:blipFill>
        <p:spPr bwMode="auto">
          <a:xfrm>
            <a:off x="1137920" y="324998"/>
            <a:ext cx="4389120" cy="292608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CC0541-A2F9-476D-BB31-D38B3DEAB0EE}"/>
              </a:ext>
            </a:extLst>
          </p:cNvPr>
          <p:cNvPicPr/>
          <p:nvPr/>
        </p:nvPicPr>
        <p:blipFill rotWithShape="1">
          <a:blip r:embed="rId4"/>
          <a:srcRect l="15064" t="35974" r="50748" b="18629"/>
          <a:stretch/>
        </p:blipFill>
        <p:spPr bwMode="auto">
          <a:xfrm>
            <a:off x="6664960" y="324998"/>
            <a:ext cx="4389120" cy="2926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32E0388-E647-4FDF-90B7-1C2BF41F41FA}"/>
              </a:ext>
            </a:extLst>
          </p:cNvPr>
          <p:cNvPicPr/>
          <p:nvPr/>
        </p:nvPicPr>
        <p:blipFill rotWithShape="1">
          <a:blip r:embed="rId5"/>
          <a:srcRect l="15919" t="33619" r="50321" b="20557"/>
          <a:stretch/>
        </p:blipFill>
        <p:spPr bwMode="auto">
          <a:xfrm>
            <a:off x="6664960" y="3547524"/>
            <a:ext cx="4389120" cy="29260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1620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FC828-B722-4DB1-B813-6ADA9907167B}"/>
              </a:ext>
            </a:extLst>
          </p:cNvPr>
          <p:cNvSpPr>
            <a:spLocks noGrp="1"/>
          </p:cNvSpPr>
          <p:nvPr>
            <p:ph type="title"/>
          </p:nvPr>
        </p:nvSpPr>
        <p:spPr/>
        <p:txBody>
          <a:bodyPr/>
          <a:lstStyle/>
          <a:p>
            <a:r>
              <a:rPr lang="es-MX" dirty="0" err="1"/>
              <a:t>Viewers</a:t>
            </a:r>
            <a:r>
              <a:rPr lang="es-MX" dirty="0"/>
              <a:t> vs. </a:t>
            </a:r>
            <a:r>
              <a:rPr lang="es-MX" dirty="0" err="1"/>
              <a:t>Critics</a:t>
            </a:r>
            <a:r>
              <a:rPr lang="es-MX" dirty="0"/>
              <a:t>: </a:t>
            </a:r>
            <a:r>
              <a:rPr lang="es-MX" dirty="0" err="1"/>
              <a:t>Summary</a:t>
            </a:r>
            <a:endParaRPr lang="es-MX" dirty="0"/>
          </a:p>
        </p:txBody>
      </p:sp>
      <p:sp>
        <p:nvSpPr>
          <p:cNvPr id="3" name="Content Placeholder 2">
            <a:extLst>
              <a:ext uri="{FF2B5EF4-FFF2-40B4-BE49-F238E27FC236}">
                <a16:creationId xmlns:a16="http://schemas.microsoft.com/office/drawing/2014/main" id="{B1AF4852-E04F-4656-89D4-150D0276C23B}"/>
              </a:ext>
            </a:extLst>
          </p:cNvPr>
          <p:cNvSpPr>
            <a:spLocks noGrp="1"/>
          </p:cNvSpPr>
          <p:nvPr>
            <p:ph idx="1"/>
          </p:nvPr>
        </p:nvSpPr>
        <p:spPr/>
        <p:txBody>
          <a:bodyPr>
            <a:normAutofit/>
          </a:bodyPr>
          <a:lstStyle/>
          <a:p>
            <a:r>
              <a:rPr lang="en-US" dirty="0"/>
              <a:t>Overall, there is a positive correlation between higher viewer scores and critic </a:t>
            </a:r>
            <a:r>
              <a:rPr lang="en-US" dirty="0" err="1"/>
              <a:t>metascores</a:t>
            </a:r>
            <a:r>
              <a:rPr lang="en-US" dirty="0"/>
              <a:t>.</a:t>
            </a:r>
          </a:p>
          <a:p>
            <a:r>
              <a:rPr lang="en-US" dirty="0"/>
              <a:t>With the </a:t>
            </a:r>
            <a:r>
              <a:rPr lang="en-US" dirty="0" err="1"/>
              <a:t>metascore</a:t>
            </a:r>
            <a:r>
              <a:rPr lang="en-US" dirty="0"/>
              <a:t> methodology applied by IMDB, critic </a:t>
            </a:r>
            <a:r>
              <a:rPr lang="en-US" dirty="0" err="1"/>
              <a:t>metascores</a:t>
            </a:r>
            <a:r>
              <a:rPr lang="en-US" dirty="0"/>
              <a:t> are already normalized (i.e. adjusted to a normal curve). </a:t>
            </a:r>
          </a:p>
          <a:p>
            <a:r>
              <a:rPr lang="en-US" dirty="0"/>
              <a:t>Viewer ratings are scaled from 1-10, </a:t>
            </a:r>
            <a:r>
              <a:rPr lang="en-US" dirty="0" err="1"/>
              <a:t>metascores</a:t>
            </a:r>
            <a:r>
              <a:rPr lang="en-US" dirty="0"/>
              <a:t> are scaled 1-100</a:t>
            </a:r>
          </a:p>
          <a:p>
            <a:pPr lvl="1"/>
            <a:r>
              <a:rPr lang="en-US" dirty="0"/>
              <a:t>Not be directly comparable without additional statistical analysis. </a:t>
            </a:r>
          </a:p>
          <a:p>
            <a:pPr lvl="1"/>
            <a:endParaRPr lang="en-US" sz="1000" dirty="0"/>
          </a:p>
          <a:p>
            <a:pPr lvl="1"/>
            <a:r>
              <a:rPr lang="en-US" dirty="0"/>
              <a:t>If we compare </a:t>
            </a:r>
            <a:r>
              <a:rPr lang="en-US" dirty="0" err="1"/>
              <a:t>ave</a:t>
            </a:r>
            <a:r>
              <a:rPr lang="en-US" dirty="0"/>
              <a:t> </a:t>
            </a:r>
            <a:r>
              <a:rPr lang="en-US" dirty="0" err="1"/>
              <a:t>metascore</a:t>
            </a:r>
            <a:r>
              <a:rPr lang="en-US" dirty="0"/>
              <a:t> relative to its range (1-100) to the </a:t>
            </a:r>
            <a:r>
              <a:rPr lang="en-US" dirty="0" err="1"/>
              <a:t>ave</a:t>
            </a:r>
            <a:r>
              <a:rPr lang="en-US" dirty="0"/>
              <a:t> voter score relative to its range (1-10), viewers do seem to rate movies overall slightly more favorably than critics.</a:t>
            </a:r>
            <a:endParaRPr lang="es-MX" dirty="0"/>
          </a:p>
        </p:txBody>
      </p:sp>
    </p:spTree>
    <p:extLst>
      <p:ext uri="{BB962C8B-B14F-4D97-AF65-F5344CB8AC3E}">
        <p14:creationId xmlns:p14="http://schemas.microsoft.com/office/powerpoint/2010/main" val="2794571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510-7686-4943-8E33-F8F591EF5096}"/>
              </a:ext>
            </a:extLst>
          </p:cNvPr>
          <p:cNvSpPr>
            <a:spLocks noGrp="1"/>
          </p:cNvSpPr>
          <p:nvPr>
            <p:ph type="title"/>
          </p:nvPr>
        </p:nvSpPr>
        <p:spPr>
          <a:xfrm>
            <a:off x="400049" y="365125"/>
            <a:ext cx="11401425" cy="1325563"/>
          </a:xfrm>
        </p:spPr>
        <p:txBody>
          <a:bodyPr/>
          <a:lstStyle/>
          <a:p>
            <a:r>
              <a:rPr lang="es-MX"/>
              <a:t>Viewer Ratings by film production year</a:t>
            </a:r>
            <a:endParaRPr lang="es-MX" dirty="0"/>
          </a:p>
        </p:txBody>
      </p:sp>
      <p:pic>
        <p:nvPicPr>
          <p:cNvPr id="4" name="Picture 3">
            <a:extLst>
              <a:ext uri="{FF2B5EF4-FFF2-40B4-BE49-F238E27FC236}">
                <a16:creationId xmlns:a16="http://schemas.microsoft.com/office/drawing/2014/main" id="{0ECD411B-C007-41A8-9B0C-2996EDF209CD}"/>
              </a:ext>
            </a:extLst>
          </p:cNvPr>
          <p:cNvPicPr>
            <a:picLocks noChangeAspect="1"/>
          </p:cNvPicPr>
          <p:nvPr/>
        </p:nvPicPr>
        <p:blipFill rotWithShape="1">
          <a:blip r:embed="rId2"/>
          <a:srcRect l="15600" t="38972" r="14850" b="6210"/>
          <a:stretch/>
        </p:blipFill>
        <p:spPr bwMode="auto">
          <a:xfrm>
            <a:off x="822564" y="1807554"/>
            <a:ext cx="10546873" cy="46147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3182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1903CB-BF85-4DB0-8B86-CEC42BBE0420}"/>
              </a:ext>
            </a:extLst>
          </p:cNvPr>
          <p:cNvPicPr/>
          <p:nvPr/>
        </p:nvPicPr>
        <p:blipFill rotWithShape="1">
          <a:blip r:embed="rId2"/>
          <a:srcRect l="16667" t="52677" r="51389" b="4497"/>
          <a:stretch/>
        </p:blipFill>
        <p:spPr bwMode="auto">
          <a:xfrm>
            <a:off x="651794" y="505247"/>
            <a:ext cx="5308331" cy="3615061"/>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F48244E-FADC-4E5F-AEE1-2B122A0C9C25}"/>
              </a:ext>
            </a:extLst>
          </p:cNvPr>
          <p:cNvPicPr/>
          <p:nvPr/>
        </p:nvPicPr>
        <p:blipFill rotWithShape="1">
          <a:blip r:embed="rId3"/>
          <a:srcRect l="16773" t="54604" r="51496" b="2998"/>
          <a:stretch/>
        </p:blipFill>
        <p:spPr bwMode="auto">
          <a:xfrm>
            <a:off x="6466901" y="505246"/>
            <a:ext cx="4979624" cy="361506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FB5AC56E-CF93-470D-96BA-596ABE5D798A}"/>
              </a:ext>
            </a:extLst>
          </p:cNvPr>
          <p:cNvSpPr txBox="1"/>
          <p:nvPr/>
        </p:nvSpPr>
        <p:spPr>
          <a:xfrm>
            <a:off x="651794" y="4321428"/>
            <a:ext cx="10794731" cy="2287806"/>
          </a:xfrm>
          <a:prstGeom prst="rect">
            <a:avLst/>
          </a:prstGeom>
        </p:spPr>
        <p:txBody>
          <a:bodyPr vert="horz" lIns="91440" tIns="45720" rIns="91440" bIns="45720" rtlCol="0" anchor="ctr">
            <a:normAutofit/>
          </a:bodyPr>
          <a:lstStyle>
            <a:lvl1pPr marL="228600" indent="-228600">
              <a:lnSpc>
                <a:spcPct val="90000"/>
              </a:lnSpc>
              <a:spcBef>
                <a:spcPts val="1000"/>
              </a:spcBef>
              <a:buFont typeface="Arial" panose="020B0604020202020204" pitchFamily="34" charset="0"/>
              <a:buChar char="•"/>
              <a:defRPr sz="2800">
                <a:solidFill>
                  <a:schemeClr val="bg1"/>
                </a:solidFill>
              </a:defRPr>
            </a:lvl1pPr>
            <a:lvl2pPr marL="685800" lvl="1" indent="-228600">
              <a:lnSpc>
                <a:spcPct val="90000"/>
              </a:lnSpc>
              <a:spcBef>
                <a:spcPts val="500"/>
              </a:spcBef>
              <a:buFont typeface="Arial" panose="020B0604020202020204" pitchFamily="34" charset="0"/>
              <a:buChar char="•"/>
              <a:defRPr sz="2400">
                <a:solidFill>
                  <a:schemeClr val="bg1"/>
                </a:solidFill>
              </a:defRPr>
            </a:lvl2pPr>
            <a:lvl3pPr marL="1143000" indent="-228600">
              <a:lnSpc>
                <a:spcPct val="90000"/>
              </a:lnSpc>
              <a:spcBef>
                <a:spcPts val="500"/>
              </a:spcBef>
              <a:buFont typeface="Arial" panose="020B0604020202020204" pitchFamily="34" charset="0"/>
              <a:buChar char="•"/>
              <a:defRPr sz="2000">
                <a:solidFill>
                  <a:schemeClr val="bg1"/>
                </a:solidFill>
              </a:defRPr>
            </a:lvl3pPr>
            <a:lvl4pPr marL="1600200" indent="-228600">
              <a:lnSpc>
                <a:spcPct val="90000"/>
              </a:lnSpc>
              <a:spcBef>
                <a:spcPts val="500"/>
              </a:spcBef>
              <a:buFont typeface="Arial" panose="020B0604020202020204" pitchFamily="34" charset="0"/>
              <a:buChar char="•"/>
              <a:defRPr>
                <a:solidFill>
                  <a:schemeClr val="bg1"/>
                </a:solidFill>
              </a:defRPr>
            </a:lvl4pPr>
            <a:lvl5pPr marL="2057400" indent="-228600">
              <a:lnSpc>
                <a:spcPct val="90000"/>
              </a:lnSpc>
              <a:spcBef>
                <a:spcPts val="500"/>
              </a:spcBef>
              <a:buFont typeface="Arial" panose="020B0604020202020204" pitchFamily="34" charset="0"/>
              <a:buChar char="•"/>
              <a:defRPr>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2600" dirty="0"/>
              <a:t>Both viewers and critics rated movies from 1960s and earlier higher. </a:t>
            </a:r>
          </a:p>
          <a:p>
            <a:r>
              <a:rPr lang="en-US" sz="2600" dirty="0"/>
              <a:t>A majority of the movies in IMDB were made in the 1970s and afterwards.</a:t>
            </a:r>
          </a:p>
          <a:p>
            <a:r>
              <a:rPr lang="en-US" sz="2600" dirty="0"/>
              <a:t>It could be that the better the quality of movies made before 1970, the more likely it is to be listed and reviewed on IMDB. </a:t>
            </a:r>
            <a:endParaRPr lang="es-MX" sz="2600" dirty="0"/>
          </a:p>
        </p:txBody>
      </p:sp>
    </p:spTree>
    <p:extLst>
      <p:ext uri="{BB962C8B-B14F-4D97-AF65-F5344CB8AC3E}">
        <p14:creationId xmlns:p14="http://schemas.microsoft.com/office/powerpoint/2010/main" val="2187254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a:t>Top Movies</a:t>
            </a:r>
            <a:endParaRPr lang="es-MX" dirty="0"/>
          </a:p>
        </p:txBody>
      </p:sp>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3" name="Content Placeholder 2">
            <a:extLst>
              <a:ext uri="{FF2B5EF4-FFF2-40B4-BE49-F238E27FC236}">
                <a16:creationId xmlns:a16="http://schemas.microsoft.com/office/drawing/2014/main" id="{47032503-6B53-4FD0-BDBA-876AE019F228}"/>
              </a:ext>
            </a:extLst>
          </p:cNvPr>
          <p:cNvSpPr>
            <a:spLocks noGrp="1"/>
          </p:cNvSpPr>
          <p:nvPr>
            <p:ph sz="half" idx="2"/>
          </p:nvPr>
        </p:nvSpPr>
        <p:spPr/>
        <p:txBody>
          <a:bodyPr/>
          <a:lstStyle/>
          <a:p>
            <a:pPr marL="0" indent="0">
              <a:buNone/>
            </a:pPr>
            <a:r>
              <a:rPr lang="es-MX"/>
              <a:t>	         VIEWERS</a:t>
            </a:r>
          </a:p>
          <a:p>
            <a:endParaRPr lang="es-MX" dirty="0"/>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pic>
        <p:nvPicPr>
          <p:cNvPr id="7" name="Picture 6">
            <a:extLst>
              <a:ext uri="{FF2B5EF4-FFF2-40B4-BE49-F238E27FC236}">
                <a16:creationId xmlns:a16="http://schemas.microsoft.com/office/drawing/2014/main" id="{C60230F2-2B7C-4C68-87E7-7D9785F7A1A3}"/>
              </a:ext>
            </a:extLst>
          </p:cNvPr>
          <p:cNvPicPr/>
          <p:nvPr/>
        </p:nvPicPr>
        <p:blipFill rotWithShape="1">
          <a:blip r:embed="rId2"/>
          <a:srcRect l="20436" t="54604" r="57089" b="19700"/>
          <a:stretch/>
        </p:blipFill>
        <p:spPr bwMode="auto">
          <a:xfrm>
            <a:off x="7970712" y="2112602"/>
            <a:ext cx="3474720" cy="192024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C159186-0B15-4B27-9BCB-2F30F5BA5D69}"/>
              </a:ext>
            </a:extLst>
          </p:cNvPr>
          <p:cNvPicPr>
            <a:picLocks noChangeAspect="1"/>
          </p:cNvPicPr>
          <p:nvPr/>
        </p:nvPicPr>
        <p:blipFill rotWithShape="1">
          <a:blip r:embed="rId3"/>
          <a:srcRect l="20193" t="68094" r="55128" b="6639"/>
          <a:stretch/>
        </p:blipFill>
        <p:spPr bwMode="auto">
          <a:xfrm>
            <a:off x="1975246" y="2131102"/>
            <a:ext cx="3441457" cy="192024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36D8B37-9FA5-4F8C-8740-739782BEC9BD}"/>
              </a:ext>
            </a:extLst>
          </p:cNvPr>
          <p:cNvPicPr>
            <a:picLocks noChangeAspect="1"/>
          </p:cNvPicPr>
          <p:nvPr/>
        </p:nvPicPr>
        <p:blipFill rotWithShape="1">
          <a:blip r:embed="rId4"/>
          <a:srcRect l="17842" t="70318" r="15065" b="20340"/>
          <a:stretch/>
        </p:blipFill>
        <p:spPr bwMode="auto">
          <a:xfrm>
            <a:off x="1954970" y="4567211"/>
            <a:ext cx="9601200" cy="77357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3" name="Picture 12">
            <a:extLst>
              <a:ext uri="{FF2B5EF4-FFF2-40B4-BE49-F238E27FC236}">
                <a16:creationId xmlns:a16="http://schemas.microsoft.com/office/drawing/2014/main" id="{23F7A27C-1AAE-4373-B7B2-48DE9B71EFCF}"/>
              </a:ext>
            </a:extLst>
          </p:cNvPr>
          <p:cNvPicPr/>
          <p:nvPr/>
        </p:nvPicPr>
        <p:blipFill rotWithShape="1">
          <a:blip r:embed="rId5"/>
          <a:srcRect l="17522" t="65336" r="14530" b="27637"/>
          <a:stretch/>
        </p:blipFill>
        <p:spPr bwMode="auto">
          <a:xfrm>
            <a:off x="1975246"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933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1563-8B78-453E-A392-705EE5549E68}"/>
              </a:ext>
            </a:extLst>
          </p:cNvPr>
          <p:cNvSpPr>
            <a:spLocks noGrp="1"/>
          </p:cNvSpPr>
          <p:nvPr>
            <p:ph type="title"/>
          </p:nvPr>
        </p:nvSpPr>
        <p:spPr/>
        <p:txBody>
          <a:bodyPr/>
          <a:lstStyle/>
          <a:p>
            <a:r>
              <a:rPr lang="es-MX" dirty="0" err="1"/>
              <a:t>Worst</a:t>
            </a:r>
            <a:r>
              <a:rPr lang="es-MX" dirty="0"/>
              <a:t> </a:t>
            </a:r>
            <a:r>
              <a:rPr lang="es-MX" dirty="0" err="1"/>
              <a:t>Movies</a:t>
            </a:r>
            <a:endParaRPr lang="es-MX" dirty="0"/>
          </a:p>
        </p:txBody>
      </p:sp>
      <p:pic>
        <p:nvPicPr>
          <p:cNvPr id="18" name="Picture 17">
            <a:extLst>
              <a:ext uri="{FF2B5EF4-FFF2-40B4-BE49-F238E27FC236}">
                <a16:creationId xmlns:a16="http://schemas.microsoft.com/office/drawing/2014/main" id="{67CEDE76-0A78-4AC4-AECC-B120F24528B3}"/>
              </a:ext>
            </a:extLst>
          </p:cNvPr>
          <p:cNvPicPr/>
          <p:nvPr/>
        </p:nvPicPr>
        <p:blipFill rotWithShape="1">
          <a:blip r:embed="rId2"/>
          <a:srcRect l="17842" t="57816" r="15385" b="33191"/>
          <a:stretch/>
        </p:blipFill>
        <p:spPr bwMode="auto">
          <a:xfrm>
            <a:off x="1954970" y="4563541"/>
            <a:ext cx="9601200" cy="777240"/>
          </a:xfrm>
          <a:prstGeom prst="rect">
            <a:avLst/>
          </a:prstGeom>
          <a:ln>
            <a:noFill/>
          </a:ln>
          <a:extLst>
            <a:ext uri="{53640926-AAD7-44D8-BBD7-CCE9431645EC}">
              <a14:shadowObscured xmlns:a14="http://schemas.microsoft.com/office/drawing/2010/main"/>
            </a:ext>
          </a:extLst>
        </p:spPr>
      </p:pic>
      <p:sp>
        <p:nvSpPr>
          <p:cNvPr id="14" name="Text Placeholder 13">
            <a:extLst>
              <a:ext uri="{FF2B5EF4-FFF2-40B4-BE49-F238E27FC236}">
                <a16:creationId xmlns:a16="http://schemas.microsoft.com/office/drawing/2014/main" id="{F13BF24A-4757-46D1-BA4B-666D789AC9F9}"/>
              </a:ext>
            </a:extLst>
          </p:cNvPr>
          <p:cNvSpPr>
            <a:spLocks noGrp="1"/>
          </p:cNvSpPr>
          <p:nvPr>
            <p:ph type="body" idx="1"/>
          </p:nvPr>
        </p:nvSpPr>
        <p:spPr/>
        <p:txBody>
          <a:bodyPr/>
          <a:lstStyle/>
          <a:p>
            <a:r>
              <a:rPr lang="en-US" dirty="0"/>
              <a:t>Viewers</a:t>
            </a:r>
          </a:p>
        </p:txBody>
      </p:sp>
      <p:sp>
        <p:nvSpPr>
          <p:cNvPr id="15" name="Text Placeholder 14">
            <a:extLst>
              <a:ext uri="{FF2B5EF4-FFF2-40B4-BE49-F238E27FC236}">
                <a16:creationId xmlns:a16="http://schemas.microsoft.com/office/drawing/2014/main" id="{545B179C-9A0A-474F-8AD5-1C20F3B49C80}"/>
              </a:ext>
            </a:extLst>
          </p:cNvPr>
          <p:cNvSpPr>
            <a:spLocks noGrp="1"/>
          </p:cNvSpPr>
          <p:nvPr>
            <p:ph type="body" sz="quarter" idx="3"/>
          </p:nvPr>
        </p:nvSpPr>
        <p:spPr/>
        <p:txBody>
          <a:bodyPr/>
          <a:lstStyle/>
          <a:p>
            <a:pPr marL="0" indent="0">
              <a:buNone/>
            </a:pPr>
            <a:r>
              <a:rPr lang="en-US" dirty="0"/>
              <a:t>Critics</a:t>
            </a:r>
          </a:p>
        </p:txBody>
      </p:sp>
      <p:sp>
        <p:nvSpPr>
          <p:cNvPr id="11" name="TextBox 10">
            <a:extLst>
              <a:ext uri="{FF2B5EF4-FFF2-40B4-BE49-F238E27FC236}">
                <a16:creationId xmlns:a16="http://schemas.microsoft.com/office/drawing/2014/main" id="{8ACCCC1C-91FF-43A1-B0AB-01A64B2B42E2}"/>
              </a:ext>
            </a:extLst>
          </p:cNvPr>
          <p:cNvSpPr txBox="1"/>
          <p:nvPr/>
        </p:nvSpPr>
        <p:spPr>
          <a:xfrm>
            <a:off x="390525" y="4172657"/>
            <a:ext cx="1709578" cy="757130"/>
          </a:xfrm>
          <a:prstGeom prst="rect">
            <a:avLst/>
          </a:prstGeom>
        </p:spPr>
        <p:txBody>
          <a:bodyPr vert="horz" lIns="91440" tIns="45720" rIns="91440" bIns="45720" rtlCol="0" anchor="b">
            <a:normAutofit/>
          </a:bodyPr>
          <a:lstStyle>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Viewers</a:t>
            </a:r>
            <a:endParaRPr lang="es-MX" dirty="0"/>
          </a:p>
        </p:txBody>
      </p:sp>
      <p:sp>
        <p:nvSpPr>
          <p:cNvPr id="12" name="TextBox 11">
            <a:extLst>
              <a:ext uri="{FF2B5EF4-FFF2-40B4-BE49-F238E27FC236}">
                <a16:creationId xmlns:a16="http://schemas.microsoft.com/office/drawing/2014/main" id="{E0310162-BE64-4846-9AD3-E105D6AB04A8}"/>
              </a:ext>
            </a:extLst>
          </p:cNvPr>
          <p:cNvSpPr txBox="1"/>
          <p:nvPr/>
        </p:nvSpPr>
        <p:spPr>
          <a:xfrm>
            <a:off x="390525" y="5641872"/>
            <a:ext cx="1450785" cy="424732"/>
          </a:xfrm>
          <a:prstGeom prst="rect">
            <a:avLst/>
          </a:prstGeom>
        </p:spPr>
        <p:txBody>
          <a:bodyPr vert="horz" lIns="91440" tIns="45720" rIns="91440" bIns="45720" rtlCol="0" anchor="b">
            <a:normAutofit/>
          </a:bodyPr>
          <a:lstStyle>
            <a:defPPr>
              <a:defRPr lang="en-US"/>
            </a:defPPr>
            <a:lvl1pPr indent="0">
              <a:lnSpc>
                <a:spcPct val="90000"/>
              </a:lnSpc>
              <a:spcBef>
                <a:spcPts val="1000"/>
              </a:spcBef>
              <a:buFont typeface="Arial" panose="020B0604020202020204" pitchFamily="34" charset="0"/>
              <a:buNone/>
              <a:defRPr sz="2400" b="1">
                <a:solidFill>
                  <a:srgbClr val="F8C718"/>
                </a:solidFill>
              </a:defRPr>
            </a:lvl1pPr>
            <a:lvl2pPr indent="0">
              <a:lnSpc>
                <a:spcPct val="90000"/>
              </a:lnSpc>
              <a:spcBef>
                <a:spcPts val="500"/>
              </a:spcBef>
              <a:buFont typeface="Arial" panose="020B0604020202020204" pitchFamily="34" charset="0"/>
              <a:buNone/>
              <a:defRPr sz="2000" b="1">
                <a:solidFill>
                  <a:schemeClr val="bg1"/>
                </a:solidFill>
              </a:defRPr>
            </a:lvl2pPr>
            <a:lvl3pPr indent="0">
              <a:lnSpc>
                <a:spcPct val="90000"/>
              </a:lnSpc>
              <a:spcBef>
                <a:spcPts val="500"/>
              </a:spcBef>
              <a:buFont typeface="Arial" panose="020B0604020202020204" pitchFamily="34" charset="0"/>
              <a:buNone/>
              <a:defRPr b="1">
                <a:solidFill>
                  <a:schemeClr val="bg1"/>
                </a:solidFill>
              </a:defRPr>
            </a:lvl3pPr>
            <a:lvl4pPr indent="0">
              <a:lnSpc>
                <a:spcPct val="90000"/>
              </a:lnSpc>
              <a:spcBef>
                <a:spcPts val="500"/>
              </a:spcBef>
              <a:buFont typeface="Arial" panose="020B0604020202020204" pitchFamily="34" charset="0"/>
              <a:buNone/>
              <a:defRPr sz="1600" b="1">
                <a:solidFill>
                  <a:schemeClr val="bg1"/>
                </a:solidFill>
              </a:defRPr>
            </a:lvl4pPr>
            <a:lvl5pPr indent="0">
              <a:lnSpc>
                <a:spcPct val="90000"/>
              </a:lnSpc>
              <a:spcBef>
                <a:spcPts val="500"/>
              </a:spcBef>
              <a:buFont typeface="Arial" panose="020B0604020202020204" pitchFamily="34" charset="0"/>
              <a:buNone/>
              <a:defRPr sz="1600" b="1">
                <a:solidFill>
                  <a:schemeClr val="bg1"/>
                </a:solidFill>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s-MX" dirty="0" err="1"/>
              <a:t>Critics</a:t>
            </a:r>
            <a:endParaRPr lang="es-MX" dirty="0"/>
          </a:p>
        </p:txBody>
      </p:sp>
      <p:pic>
        <p:nvPicPr>
          <p:cNvPr id="16" name="Picture 15">
            <a:extLst>
              <a:ext uri="{FF2B5EF4-FFF2-40B4-BE49-F238E27FC236}">
                <a16:creationId xmlns:a16="http://schemas.microsoft.com/office/drawing/2014/main" id="{F3264524-3E49-44CE-8E82-44613DBEC339}"/>
              </a:ext>
            </a:extLst>
          </p:cNvPr>
          <p:cNvPicPr/>
          <p:nvPr/>
        </p:nvPicPr>
        <p:blipFill rotWithShape="1">
          <a:blip r:embed="rId3"/>
          <a:srcRect l="19873" t="50964" r="54272" b="22698"/>
          <a:stretch/>
        </p:blipFill>
        <p:spPr bwMode="auto">
          <a:xfrm>
            <a:off x="1954970" y="2112602"/>
            <a:ext cx="3474720" cy="1920240"/>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84147458-B0AA-4320-BFA0-E2BAA3F53040}"/>
              </a:ext>
            </a:extLst>
          </p:cNvPr>
          <p:cNvPicPr/>
          <p:nvPr/>
        </p:nvPicPr>
        <p:blipFill rotWithShape="1">
          <a:blip r:embed="rId4"/>
          <a:srcRect l="20299" t="37472" r="55556" b="37046"/>
          <a:stretch/>
        </p:blipFill>
        <p:spPr bwMode="auto">
          <a:xfrm>
            <a:off x="8081450" y="2112602"/>
            <a:ext cx="3474720" cy="192024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99A154E8-C13E-4275-BFBE-F344D653F254}"/>
              </a:ext>
            </a:extLst>
          </p:cNvPr>
          <p:cNvPicPr/>
          <p:nvPr/>
        </p:nvPicPr>
        <p:blipFill rotWithShape="1">
          <a:blip r:embed="rId5"/>
          <a:srcRect l="18383" t="58243" r="15171" b="33430"/>
          <a:stretch/>
        </p:blipFill>
        <p:spPr bwMode="auto">
          <a:xfrm>
            <a:off x="1954970" y="5677984"/>
            <a:ext cx="9601200" cy="777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1649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8175F-E87D-42A2-8818-4EB6966D86F3}"/>
              </a:ext>
            </a:extLst>
          </p:cNvPr>
          <p:cNvSpPr>
            <a:spLocks noGrp="1"/>
          </p:cNvSpPr>
          <p:nvPr>
            <p:ph type="title"/>
          </p:nvPr>
        </p:nvSpPr>
        <p:spPr/>
        <p:txBody>
          <a:bodyPr/>
          <a:lstStyle/>
          <a:p>
            <a:r>
              <a:rPr lang="es-MX" dirty="0" err="1"/>
              <a:t>Viewers</a:t>
            </a:r>
            <a:r>
              <a:rPr lang="es-MX" dirty="0"/>
              <a:t> ratings </a:t>
            </a:r>
            <a:r>
              <a:rPr lang="es-MX" dirty="0" err="1"/>
              <a:t>by</a:t>
            </a:r>
            <a:r>
              <a:rPr lang="es-MX" dirty="0"/>
              <a:t> </a:t>
            </a:r>
            <a:r>
              <a:rPr lang="es-MX" dirty="0" err="1"/>
              <a:t>Gender</a:t>
            </a:r>
            <a:endParaRPr lang="es-MX" dirty="0"/>
          </a:p>
        </p:txBody>
      </p:sp>
      <p:grpSp>
        <p:nvGrpSpPr>
          <p:cNvPr id="7" name="Group 6">
            <a:extLst>
              <a:ext uri="{FF2B5EF4-FFF2-40B4-BE49-F238E27FC236}">
                <a16:creationId xmlns:a16="http://schemas.microsoft.com/office/drawing/2014/main" id="{956837CF-7321-4900-9FEB-D61B927FE870}"/>
              </a:ext>
            </a:extLst>
          </p:cNvPr>
          <p:cNvGrpSpPr/>
          <p:nvPr/>
        </p:nvGrpSpPr>
        <p:grpSpPr>
          <a:xfrm>
            <a:off x="356444" y="2413464"/>
            <a:ext cx="11479112" cy="2705889"/>
            <a:chOff x="469011" y="2249570"/>
            <a:chExt cx="11479112" cy="2705889"/>
          </a:xfrm>
        </p:grpSpPr>
        <p:pic>
          <p:nvPicPr>
            <p:cNvPr id="3" name="Picture 2">
              <a:extLst>
                <a:ext uri="{FF2B5EF4-FFF2-40B4-BE49-F238E27FC236}">
                  <a16:creationId xmlns:a16="http://schemas.microsoft.com/office/drawing/2014/main" id="{8826DE18-8CCF-4A7C-ABB0-EBB1B155F9FF}"/>
                </a:ext>
              </a:extLst>
            </p:cNvPr>
            <p:cNvPicPr/>
            <p:nvPr/>
          </p:nvPicPr>
          <p:blipFill rotWithShape="1">
            <a:blip r:embed="rId2"/>
            <a:srcRect l="15919" t="55675" r="66932" b="35546"/>
            <a:stretch/>
          </p:blipFill>
          <p:spPr bwMode="auto">
            <a:xfrm>
              <a:off x="469011" y="3063884"/>
              <a:ext cx="3430078" cy="107726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1476A6D2-B756-44BA-B10A-E113AE1C3DCF}"/>
                </a:ext>
              </a:extLst>
            </p:cNvPr>
            <p:cNvPicPr/>
            <p:nvPr/>
          </p:nvPicPr>
          <p:blipFill rotWithShape="1">
            <a:blip r:embed="rId3"/>
            <a:srcRect l="16453" t="48180" r="54059" b="30407"/>
            <a:stretch/>
          </p:blipFill>
          <p:spPr bwMode="auto">
            <a:xfrm>
              <a:off x="5855889" y="2249570"/>
              <a:ext cx="6092234" cy="2705889"/>
            </a:xfrm>
            <a:prstGeom prst="rect">
              <a:avLst/>
            </a:prstGeom>
            <a:ln>
              <a:noFill/>
            </a:ln>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1642F30F-7E09-4F97-A08F-9D3B8C7B69EE}"/>
                </a:ext>
              </a:extLst>
            </p:cNvPr>
            <p:cNvSpPr/>
            <p:nvPr/>
          </p:nvSpPr>
          <p:spPr>
            <a:xfrm>
              <a:off x="4244019" y="3272008"/>
              <a:ext cx="1266940" cy="661012"/>
            </a:xfrm>
            <a:prstGeom prst="rightArrow">
              <a:avLst/>
            </a:prstGeom>
            <a:solidFill>
              <a:srgbClr val="F8C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spTree>
    <p:extLst>
      <p:ext uri="{BB962C8B-B14F-4D97-AF65-F5344CB8AC3E}">
        <p14:creationId xmlns:p14="http://schemas.microsoft.com/office/powerpoint/2010/main" val="3176267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18EF2-3BE6-4578-9546-6030BF67B3FB}"/>
              </a:ext>
            </a:extLst>
          </p:cNvPr>
          <p:cNvPicPr>
            <a:picLocks noChangeAspect="1"/>
          </p:cNvPicPr>
          <p:nvPr/>
        </p:nvPicPr>
        <p:blipFill>
          <a:blip r:embed="rId2"/>
          <a:stretch>
            <a:fillRect/>
          </a:stretch>
        </p:blipFill>
        <p:spPr>
          <a:xfrm>
            <a:off x="0" y="1629833"/>
            <a:ext cx="12192000" cy="3598333"/>
          </a:xfrm>
          <a:prstGeom prst="rect">
            <a:avLst/>
          </a:prstGeom>
        </p:spPr>
      </p:pic>
      <p:sp>
        <p:nvSpPr>
          <p:cNvPr id="2" name="Title 1">
            <a:extLst>
              <a:ext uri="{FF2B5EF4-FFF2-40B4-BE49-F238E27FC236}">
                <a16:creationId xmlns:a16="http://schemas.microsoft.com/office/drawing/2014/main" id="{E0EB229E-0DD1-41F3-BC45-5C4F9A41B25D}"/>
              </a:ext>
            </a:extLst>
          </p:cNvPr>
          <p:cNvSpPr>
            <a:spLocks noGrp="1"/>
          </p:cNvSpPr>
          <p:nvPr>
            <p:ph type="title"/>
          </p:nvPr>
        </p:nvSpPr>
        <p:spPr>
          <a:xfrm>
            <a:off x="831850" y="1709738"/>
            <a:ext cx="10515600" cy="2852737"/>
          </a:xfrm>
        </p:spPr>
        <p:txBody>
          <a:bodyPr/>
          <a:lstStyle/>
          <a:p>
            <a:r>
              <a:rPr lang="en-US" dirty="0"/>
              <a:t>What is </a:t>
            </a:r>
            <a:br>
              <a:rPr lang="en-US" dirty="0"/>
            </a:br>
            <a:r>
              <a:rPr lang="en-US" dirty="0"/>
              <a:t>IMDb?</a:t>
            </a:r>
          </a:p>
        </p:txBody>
      </p:sp>
      <p:sp>
        <p:nvSpPr>
          <p:cNvPr id="3" name="Subtitle 2">
            <a:extLst>
              <a:ext uri="{FF2B5EF4-FFF2-40B4-BE49-F238E27FC236}">
                <a16:creationId xmlns:a16="http://schemas.microsoft.com/office/drawing/2014/main" id="{333A8026-D3B3-405E-8A66-BBC8B66ADD32}"/>
              </a:ext>
            </a:extLst>
          </p:cNvPr>
          <p:cNvSpPr>
            <a:spLocks noGrp="1"/>
          </p:cNvSpPr>
          <p:nvPr>
            <p:ph type="body" idx="1"/>
          </p:nvPr>
        </p:nvSpPr>
        <p:spPr>
          <a:xfrm>
            <a:off x="831850" y="4589463"/>
            <a:ext cx="10515600" cy="1500187"/>
          </a:xfrm>
        </p:spPr>
        <p:txBody>
          <a:bodyPr anchor="t"/>
          <a:lstStyle/>
          <a:p>
            <a:r>
              <a:rPr lang="en-US" dirty="0"/>
              <a:t>What are we doing with it?</a:t>
            </a:r>
          </a:p>
        </p:txBody>
      </p:sp>
    </p:spTree>
    <p:extLst>
      <p:ext uri="{BB962C8B-B14F-4D97-AF65-F5344CB8AC3E}">
        <p14:creationId xmlns:p14="http://schemas.microsoft.com/office/powerpoint/2010/main" val="262476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BF64E-7068-47DC-BEB9-5FBA48BCF8E1}"/>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rcRect l="16759" t="44554" r="52741" b="11778"/>
          <a:stretch/>
        </p:blipFill>
        <p:spPr bwMode="auto">
          <a:xfrm>
            <a:off x="1860429" y="427008"/>
            <a:ext cx="8471141" cy="60039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2853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53FA-6E8C-40A8-A3A4-0E136EC9EBD2}"/>
              </a:ext>
            </a:extLst>
          </p:cNvPr>
          <p:cNvSpPr>
            <a:spLocks noGrp="1"/>
          </p:cNvSpPr>
          <p:nvPr>
            <p:ph type="title"/>
          </p:nvPr>
        </p:nvSpPr>
        <p:spPr/>
        <p:txBody>
          <a:bodyPr/>
          <a:lstStyle/>
          <a:p>
            <a:r>
              <a:rPr lang="es-MX" dirty="0" err="1"/>
              <a:t>Viewers</a:t>
            </a:r>
            <a:r>
              <a:rPr lang="es-MX" dirty="0"/>
              <a:t> Ratings: US vs. Non-US</a:t>
            </a:r>
          </a:p>
        </p:txBody>
      </p:sp>
      <p:sp>
        <p:nvSpPr>
          <p:cNvPr id="5" name="Content Placeholder 4">
            <a:extLst>
              <a:ext uri="{FF2B5EF4-FFF2-40B4-BE49-F238E27FC236}">
                <a16:creationId xmlns:a16="http://schemas.microsoft.com/office/drawing/2014/main" id="{9DF79441-D345-4670-9656-97D087956ABC}"/>
              </a:ext>
            </a:extLst>
          </p:cNvPr>
          <p:cNvSpPr>
            <a:spLocks noGrp="1"/>
          </p:cNvSpPr>
          <p:nvPr>
            <p:ph idx="1"/>
          </p:nvPr>
        </p:nvSpPr>
        <p:spPr/>
        <p:txBody>
          <a:bodyPr/>
          <a:lstStyle/>
          <a:p>
            <a:pPr marL="285750" indent="-285750"/>
            <a:r>
              <a:rPr lang="en-US" dirty="0"/>
              <a:t>Females viewers rate movies slightly more favorably than male viewers. This trend is consistent across all age ranges when the data are divided by age. </a:t>
            </a:r>
          </a:p>
          <a:p>
            <a:pPr marL="285750" indent="-285750"/>
            <a:r>
              <a:rPr lang="en-US" dirty="0"/>
              <a:t>Older viewers (both male and female) consistently give less favorable ratings than viewers younger than them.</a:t>
            </a:r>
          </a:p>
          <a:p>
            <a:pPr marL="285750" indent="-285750"/>
            <a:r>
              <a:rPr lang="en-US" dirty="0"/>
              <a:t>Average ratings from US viewers trend slightly higher than for viewers in other countries.</a:t>
            </a:r>
          </a:p>
        </p:txBody>
      </p:sp>
      <p:pic>
        <p:nvPicPr>
          <p:cNvPr id="3" name="Picture 2">
            <a:extLst>
              <a:ext uri="{FF2B5EF4-FFF2-40B4-BE49-F238E27FC236}">
                <a16:creationId xmlns:a16="http://schemas.microsoft.com/office/drawing/2014/main" id="{6B1CABE1-CA39-45C3-B5AC-8D523FF90174}"/>
              </a:ext>
            </a:extLst>
          </p:cNvPr>
          <p:cNvPicPr/>
          <p:nvPr/>
        </p:nvPicPr>
        <p:blipFill rotWithShape="1">
          <a:blip r:embed="rId2"/>
          <a:srcRect l="15919" t="61857" r="63996" b="32120"/>
          <a:stretch/>
        </p:blipFill>
        <p:spPr bwMode="auto">
          <a:xfrm>
            <a:off x="2716627" y="5149969"/>
            <a:ext cx="6758746" cy="1026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22059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A288-3E2B-439F-81BA-E2589610F02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68C47D7-F8B6-4FF8-9864-C445A57EC197}"/>
              </a:ext>
            </a:extLst>
          </p:cNvPr>
          <p:cNvSpPr>
            <a:spLocks noGrp="1"/>
          </p:cNvSpPr>
          <p:nvPr>
            <p:ph idx="1"/>
          </p:nvPr>
        </p:nvSpPr>
        <p:spPr>
          <a:xfrm>
            <a:off x="390526" y="1611953"/>
            <a:ext cx="11401425" cy="4351338"/>
          </a:xfrm>
        </p:spPr>
        <p:txBody>
          <a:bodyPr/>
          <a:lstStyle/>
          <a:p>
            <a:r>
              <a:rPr lang="en-US" dirty="0"/>
              <a:t>Overall, critics are slight tougher reviewers, but it depends on the movie. Critics and viewers like different types of movies.</a:t>
            </a:r>
          </a:p>
          <a:p>
            <a:endParaRPr lang="en-US" dirty="0"/>
          </a:p>
          <a:p>
            <a:r>
              <a:rPr lang="en-US" dirty="0"/>
              <a:t>Men and non-US viewers are typically harsher critics.</a:t>
            </a:r>
          </a:p>
        </p:txBody>
      </p:sp>
      <p:pic>
        <p:nvPicPr>
          <p:cNvPr id="6" name="Picture 5">
            <a:extLst>
              <a:ext uri="{FF2B5EF4-FFF2-40B4-BE49-F238E27FC236}">
                <a16:creationId xmlns:a16="http://schemas.microsoft.com/office/drawing/2014/main" id="{136B3279-571D-4333-8281-EB1B2509153F}"/>
              </a:ext>
            </a:extLst>
          </p:cNvPr>
          <p:cNvPicPr>
            <a:picLocks noChangeAspect="1"/>
          </p:cNvPicPr>
          <p:nvPr/>
        </p:nvPicPr>
        <p:blipFill rotWithShape="1">
          <a:blip r:embed="rId2"/>
          <a:srcRect b="7466"/>
          <a:stretch/>
        </p:blipFill>
        <p:spPr>
          <a:xfrm>
            <a:off x="7232922" y="3787622"/>
            <a:ext cx="3714750" cy="2467874"/>
          </a:xfrm>
          <a:prstGeom prst="rect">
            <a:avLst/>
          </a:prstGeom>
        </p:spPr>
      </p:pic>
    </p:spTree>
    <p:extLst>
      <p:ext uri="{BB962C8B-B14F-4D97-AF65-F5344CB8AC3E}">
        <p14:creationId xmlns:p14="http://schemas.microsoft.com/office/powerpoint/2010/main" val="262235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90D2C1-AF7B-4AFD-B4D0-7DC166670B22}"/>
              </a:ext>
            </a:extLst>
          </p:cNvPr>
          <p:cNvPicPr>
            <a:picLocks noChangeAspect="1"/>
          </p:cNvPicPr>
          <p:nvPr/>
        </p:nvPicPr>
        <p:blipFill rotWithShape="1">
          <a:blip r:embed="rId2"/>
          <a:srcRect t="5535" b="46959"/>
          <a:stretch/>
        </p:blipFill>
        <p:spPr>
          <a:xfrm>
            <a:off x="697450" y="215668"/>
            <a:ext cx="10797100" cy="3257910"/>
          </a:xfrm>
          <a:prstGeom prst="rect">
            <a:avLst/>
          </a:prstGeom>
        </p:spPr>
      </p:pic>
      <p:pic>
        <p:nvPicPr>
          <p:cNvPr id="5" name="Picture 4">
            <a:extLst>
              <a:ext uri="{FF2B5EF4-FFF2-40B4-BE49-F238E27FC236}">
                <a16:creationId xmlns:a16="http://schemas.microsoft.com/office/drawing/2014/main" id="{3403D6E0-4D68-4FC0-B958-BC3B6531ABDC}"/>
              </a:ext>
            </a:extLst>
          </p:cNvPr>
          <p:cNvPicPr>
            <a:picLocks noChangeAspect="1"/>
          </p:cNvPicPr>
          <p:nvPr/>
        </p:nvPicPr>
        <p:blipFill rotWithShape="1">
          <a:blip r:embed="rId2"/>
          <a:srcRect t="45954"/>
          <a:stretch/>
        </p:blipFill>
        <p:spPr>
          <a:xfrm>
            <a:off x="697450" y="2743208"/>
            <a:ext cx="10797100" cy="3706483"/>
          </a:xfrm>
          <a:prstGeom prst="rect">
            <a:avLst/>
          </a:prstGeom>
        </p:spPr>
      </p:pic>
      <p:cxnSp>
        <p:nvCxnSpPr>
          <p:cNvPr id="7" name="Straight Connector 6">
            <a:extLst>
              <a:ext uri="{FF2B5EF4-FFF2-40B4-BE49-F238E27FC236}">
                <a16:creationId xmlns:a16="http://schemas.microsoft.com/office/drawing/2014/main" id="{2A40827A-71EA-43CB-B365-D7AB4AD7A93F}"/>
              </a:ext>
            </a:extLst>
          </p:cNvPr>
          <p:cNvCxnSpPr>
            <a:cxnSpLocks/>
          </p:cNvCxnSpPr>
          <p:nvPr/>
        </p:nvCxnSpPr>
        <p:spPr>
          <a:xfrm>
            <a:off x="3761117" y="4235577"/>
            <a:ext cx="6400800"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58492-0C61-4BFA-BD60-29BE41D5FEEF}"/>
              </a:ext>
            </a:extLst>
          </p:cNvPr>
          <p:cNvCxnSpPr>
            <a:cxnSpLocks/>
          </p:cNvCxnSpPr>
          <p:nvPr/>
        </p:nvCxnSpPr>
        <p:spPr>
          <a:xfrm>
            <a:off x="3761117" y="3795630"/>
            <a:ext cx="525348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ED4996-9164-49AC-A85B-734E28089501}"/>
              </a:ext>
            </a:extLst>
          </p:cNvPr>
          <p:cNvSpPr/>
          <p:nvPr/>
        </p:nvSpPr>
        <p:spPr>
          <a:xfrm>
            <a:off x="3073879" y="6611779"/>
            <a:ext cx="7354899" cy="246221"/>
          </a:xfrm>
          <a:prstGeom prst="rect">
            <a:avLst/>
          </a:prstGeom>
        </p:spPr>
        <p:txBody>
          <a:bodyPr wrap="none">
            <a:spAutoFit/>
          </a:bodyPr>
          <a:lstStyle/>
          <a:p>
            <a:r>
              <a:rPr lang="en-US" sz="1000" dirty="0">
                <a:solidFill>
                  <a:schemeClr val="bg1">
                    <a:lumMod val="50000"/>
                  </a:schemeClr>
                </a:solidFill>
              </a:rPr>
              <a:t>Source: https://help.imdb.com/article/imdb/general-information/what-is-imdb/G836CY29Z4SGNMK5?ref_=helpsect_cons_1_1#</a:t>
            </a:r>
          </a:p>
        </p:txBody>
      </p:sp>
    </p:spTree>
    <p:extLst>
      <p:ext uri="{BB962C8B-B14F-4D97-AF65-F5344CB8AC3E}">
        <p14:creationId xmlns:p14="http://schemas.microsoft.com/office/powerpoint/2010/main" val="4065376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5AAC5B-C43E-4A63-922B-1D545A5D09BE}"/>
              </a:ext>
            </a:extLst>
          </p:cNvPr>
          <p:cNvPicPr>
            <a:picLocks noChangeAspect="1"/>
          </p:cNvPicPr>
          <p:nvPr/>
        </p:nvPicPr>
        <p:blipFill rotWithShape="1">
          <a:blip r:embed="rId2"/>
          <a:srcRect b="5416"/>
          <a:stretch/>
        </p:blipFill>
        <p:spPr>
          <a:xfrm>
            <a:off x="7247" y="0"/>
            <a:ext cx="10814538" cy="6486525"/>
          </a:xfrm>
          <a:prstGeom prst="rect">
            <a:avLst/>
          </a:prstGeom>
        </p:spPr>
      </p:pic>
      <p:sp>
        <p:nvSpPr>
          <p:cNvPr id="3" name="Rectangle: Rounded Corners 2">
            <a:extLst>
              <a:ext uri="{FF2B5EF4-FFF2-40B4-BE49-F238E27FC236}">
                <a16:creationId xmlns:a16="http://schemas.microsoft.com/office/drawing/2014/main" id="{E156BB26-5139-4E37-9F50-E3BA849DA505}"/>
              </a:ext>
            </a:extLst>
          </p:cNvPr>
          <p:cNvSpPr/>
          <p:nvPr/>
        </p:nvSpPr>
        <p:spPr>
          <a:xfrm>
            <a:off x="1213991" y="771525"/>
            <a:ext cx="4886326" cy="638175"/>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979AB7-DF70-42A7-906F-E1AAB8F24C3E}"/>
              </a:ext>
            </a:extLst>
          </p:cNvPr>
          <p:cNvSpPr/>
          <p:nvPr/>
        </p:nvSpPr>
        <p:spPr>
          <a:xfrm>
            <a:off x="1213991" y="4648201"/>
            <a:ext cx="4200525" cy="5715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629B0E4-E016-4139-B256-8E29BC55C835}"/>
              </a:ext>
            </a:extLst>
          </p:cNvPr>
          <p:cNvSpPr/>
          <p:nvPr/>
        </p:nvSpPr>
        <p:spPr>
          <a:xfrm>
            <a:off x="1213991" y="6000750"/>
            <a:ext cx="2714625" cy="381000"/>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9E89B91-4E96-47A0-96B4-31F9F7CDDCAF}"/>
              </a:ext>
            </a:extLst>
          </p:cNvPr>
          <p:cNvSpPr txBox="1">
            <a:spLocks/>
          </p:cNvSpPr>
          <p:nvPr/>
        </p:nvSpPr>
        <p:spPr>
          <a:xfrm rot="5400000">
            <a:off x="8448495" y="2963681"/>
            <a:ext cx="6052509" cy="713177"/>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r>
              <a:rPr lang="en-US"/>
              <a:t>Information of the base</a:t>
            </a:r>
            <a:endParaRPr lang="en-US" dirty="0"/>
          </a:p>
        </p:txBody>
      </p:sp>
      <p:sp>
        <p:nvSpPr>
          <p:cNvPr id="7" name="Rectangle 6">
            <a:extLst>
              <a:ext uri="{FF2B5EF4-FFF2-40B4-BE49-F238E27FC236}">
                <a16:creationId xmlns:a16="http://schemas.microsoft.com/office/drawing/2014/main" id="{25E216E8-07DC-496D-89BB-A06070C11D80}"/>
              </a:ext>
            </a:extLst>
          </p:cNvPr>
          <p:cNvSpPr/>
          <p:nvPr/>
        </p:nvSpPr>
        <p:spPr>
          <a:xfrm>
            <a:off x="7543609" y="6611779"/>
            <a:ext cx="2901756" cy="246221"/>
          </a:xfrm>
          <a:prstGeom prst="rect">
            <a:avLst/>
          </a:prstGeom>
        </p:spPr>
        <p:txBody>
          <a:bodyPr wrap="none">
            <a:spAutoFit/>
          </a:bodyPr>
          <a:lstStyle/>
          <a:p>
            <a:r>
              <a:rPr lang="en-US" sz="1000" dirty="0">
                <a:solidFill>
                  <a:schemeClr val="bg1">
                    <a:lumMod val="50000"/>
                  </a:schemeClr>
                </a:solidFill>
              </a:rPr>
              <a:t>Source: https</a:t>
            </a:r>
            <a:r>
              <a:rPr lang="en-US" sz="1000" dirty="0">
                <a:solidFill>
                  <a:schemeClr val="bg1">
                    <a:lumMod val="50000"/>
                  </a:schemeClr>
                </a:solidFill>
                <a:hlinkClick r:id="rId3">
                  <a:extLst>
                    <a:ext uri="{A12FA001-AC4F-418D-AE19-62706E023703}">
                      <ahyp:hlinkClr xmlns:ahyp="http://schemas.microsoft.com/office/drawing/2018/hyperlinkcolor" val="tx"/>
                    </a:ext>
                  </a:extLst>
                </a:hlinkClick>
              </a:rPr>
              <a:t>://</a:t>
            </a:r>
            <a:r>
              <a:rPr lang="en-US" sz="1000" dirty="0">
                <a:solidFill>
                  <a:schemeClr val="bg1">
                    <a:lumMod val="50000"/>
                  </a:schemeClr>
                </a:solidFill>
              </a:rPr>
              <a:t>www.imdb.com/title/tt2584384/</a:t>
            </a:r>
          </a:p>
        </p:txBody>
      </p:sp>
      <p:sp>
        <p:nvSpPr>
          <p:cNvPr id="8" name="Rectangle: Rounded Corners 7">
            <a:extLst>
              <a:ext uri="{FF2B5EF4-FFF2-40B4-BE49-F238E27FC236}">
                <a16:creationId xmlns:a16="http://schemas.microsoft.com/office/drawing/2014/main" id="{E422BFCD-1AE6-4F1A-92E6-47BB9A451171}"/>
              </a:ext>
            </a:extLst>
          </p:cNvPr>
          <p:cNvSpPr/>
          <p:nvPr/>
        </p:nvSpPr>
        <p:spPr>
          <a:xfrm>
            <a:off x="9612662" y="6611778"/>
            <a:ext cx="764915" cy="246221"/>
          </a:xfrm>
          <a:prstGeom prst="roundRect">
            <a:avLst>
              <a:gd name="adj" fmla="val 36667"/>
            </a:avLst>
          </a:prstGeom>
          <a:noFill/>
          <a:ln w="38100">
            <a:solidFill>
              <a:srgbClr val="F8C7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14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569C65-4326-4B99-9AFB-681597B58E46}"/>
              </a:ext>
            </a:extLst>
          </p:cNvPr>
          <p:cNvSpPr>
            <a:spLocks noGrp="1"/>
          </p:cNvSpPr>
          <p:nvPr>
            <p:ph type="title"/>
          </p:nvPr>
        </p:nvSpPr>
        <p:spPr/>
        <p:txBody>
          <a:bodyPr/>
          <a:lstStyle/>
          <a:p>
            <a:r>
              <a:rPr lang="en-US" dirty="0"/>
              <a:t>Quick Glossary</a:t>
            </a:r>
          </a:p>
        </p:txBody>
      </p:sp>
      <p:sp>
        <p:nvSpPr>
          <p:cNvPr id="5" name="Text Placeholder 4">
            <a:extLst>
              <a:ext uri="{FF2B5EF4-FFF2-40B4-BE49-F238E27FC236}">
                <a16:creationId xmlns:a16="http://schemas.microsoft.com/office/drawing/2014/main" id="{618B1D7C-404E-4B07-905C-73266141CF95}"/>
              </a:ext>
            </a:extLst>
          </p:cNvPr>
          <p:cNvSpPr>
            <a:spLocks noGrp="1"/>
          </p:cNvSpPr>
          <p:nvPr>
            <p:ph type="body" idx="1"/>
          </p:nvPr>
        </p:nvSpPr>
        <p:spPr/>
        <p:txBody>
          <a:bodyPr/>
          <a:lstStyle/>
          <a:p>
            <a:r>
              <a:rPr lang="en-US" dirty="0"/>
              <a:t>What exactly are we talking about?</a:t>
            </a:r>
          </a:p>
        </p:txBody>
      </p:sp>
      <p:pic>
        <p:nvPicPr>
          <p:cNvPr id="11" name="Picture 10">
            <a:extLst>
              <a:ext uri="{FF2B5EF4-FFF2-40B4-BE49-F238E27FC236}">
                <a16:creationId xmlns:a16="http://schemas.microsoft.com/office/drawing/2014/main" id="{8C823D34-9A20-4BA2-9A06-BFAC6B845D70}"/>
              </a:ext>
            </a:extLst>
          </p:cNvPr>
          <p:cNvPicPr>
            <a:picLocks noChangeAspect="1"/>
          </p:cNvPicPr>
          <p:nvPr/>
        </p:nvPicPr>
        <p:blipFill rotWithShape="1">
          <a:blip r:embed="rId2">
            <a:extLst>
              <a:ext uri="{28A0092B-C50C-407E-A947-70E740481C1C}">
                <a14:useLocalDpi xmlns:a14="http://schemas.microsoft.com/office/drawing/2010/main" val="0"/>
              </a:ext>
            </a:extLst>
          </a:blip>
          <a:srcRect l="51" t="7946" r="1" b="7722"/>
          <a:stretch/>
        </p:blipFill>
        <p:spPr>
          <a:xfrm>
            <a:off x="-1" y="-12672"/>
            <a:ext cx="12192001" cy="3468683"/>
          </a:xfrm>
          <a:prstGeom prst="rect">
            <a:avLst/>
          </a:prstGeom>
        </p:spPr>
      </p:pic>
    </p:spTree>
    <p:extLst>
      <p:ext uri="{BB962C8B-B14F-4D97-AF65-F5344CB8AC3E}">
        <p14:creationId xmlns:p14="http://schemas.microsoft.com/office/powerpoint/2010/main" val="3755824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FD606F-CC42-47F9-B051-8974D09567A5}"/>
              </a:ext>
            </a:extLst>
          </p:cNvPr>
          <p:cNvPicPr>
            <a:picLocks noChangeAspect="1"/>
          </p:cNvPicPr>
          <p:nvPr/>
        </p:nvPicPr>
        <p:blipFill rotWithShape="1">
          <a:blip r:embed="rId2"/>
          <a:srcRect l="14276" r="15895" b="24432"/>
          <a:stretch/>
        </p:blipFill>
        <p:spPr>
          <a:xfrm>
            <a:off x="204244" y="190500"/>
            <a:ext cx="7783011" cy="2800350"/>
          </a:xfrm>
          <a:prstGeom prst="rect">
            <a:avLst/>
          </a:prstGeom>
        </p:spPr>
      </p:pic>
      <p:pic>
        <p:nvPicPr>
          <p:cNvPr id="5" name="Picture 4">
            <a:extLst>
              <a:ext uri="{FF2B5EF4-FFF2-40B4-BE49-F238E27FC236}">
                <a16:creationId xmlns:a16="http://schemas.microsoft.com/office/drawing/2014/main" id="{EE7976AA-7C9C-4AC0-803F-87DD5117E8F0}"/>
              </a:ext>
            </a:extLst>
          </p:cNvPr>
          <p:cNvPicPr>
            <a:picLocks noChangeAspect="1"/>
          </p:cNvPicPr>
          <p:nvPr/>
        </p:nvPicPr>
        <p:blipFill rotWithShape="1">
          <a:blip r:embed="rId3"/>
          <a:srcRect t="832" b="65015"/>
          <a:stretch/>
        </p:blipFill>
        <p:spPr>
          <a:xfrm>
            <a:off x="204244" y="3153292"/>
            <a:ext cx="7783011" cy="1971675"/>
          </a:xfrm>
          <a:prstGeom prst="rect">
            <a:avLst/>
          </a:prstGeom>
        </p:spPr>
      </p:pic>
      <p:pic>
        <p:nvPicPr>
          <p:cNvPr id="7" name="Picture 6">
            <a:extLst>
              <a:ext uri="{FF2B5EF4-FFF2-40B4-BE49-F238E27FC236}">
                <a16:creationId xmlns:a16="http://schemas.microsoft.com/office/drawing/2014/main" id="{41C4743A-37C8-4A34-9F0D-61E2F42C6E5F}"/>
              </a:ext>
            </a:extLst>
          </p:cNvPr>
          <p:cNvPicPr>
            <a:picLocks noChangeAspect="1"/>
          </p:cNvPicPr>
          <p:nvPr/>
        </p:nvPicPr>
        <p:blipFill rotWithShape="1">
          <a:blip r:embed="rId3"/>
          <a:srcRect t="63129" b="1"/>
          <a:stretch/>
        </p:blipFill>
        <p:spPr>
          <a:xfrm>
            <a:off x="204244" y="4363484"/>
            <a:ext cx="7783011" cy="2128522"/>
          </a:xfrm>
          <a:prstGeom prst="rect">
            <a:avLst/>
          </a:prstGeom>
        </p:spPr>
      </p:pic>
      <p:pic>
        <p:nvPicPr>
          <p:cNvPr id="8" name="Picture 7">
            <a:extLst>
              <a:ext uri="{FF2B5EF4-FFF2-40B4-BE49-F238E27FC236}">
                <a16:creationId xmlns:a16="http://schemas.microsoft.com/office/drawing/2014/main" id="{4FE3105A-3CD6-48FE-A7CC-F0592B980F77}"/>
              </a:ext>
            </a:extLst>
          </p:cNvPr>
          <p:cNvPicPr>
            <a:picLocks noChangeAspect="1"/>
          </p:cNvPicPr>
          <p:nvPr/>
        </p:nvPicPr>
        <p:blipFill rotWithShape="1">
          <a:blip r:embed="rId2"/>
          <a:srcRect l="14276" t="91655" r="15895"/>
          <a:stretch/>
        </p:blipFill>
        <p:spPr>
          <a:xfrm>
            <a:off x="204244" y="2846843"/>
            <a:ext cx="7783011" cy="309247"/>
          </a:xfrm>
          <a:prstGeom prst="rect">
            <a:avLst/>
          </a:prstGeom>
        </p:spPr>
      </p:pic>
      <p:sp>
        <p:nvSpPr>
          <p:cNvPr id="9" name="Callout: Line 8">
            <a:extLst>
              <a:ext uri="{FF2B5EF4-FFF2-40B4-BE49-F238E27FC236}">
                <a16:creationId xmlns:a16="http://schemas.microsoft.com/office/drawing/2014/main" id="{31E56F9B-58DB-4101-B6BF-022720E6A0C4}"/>
              </a:ext>
            </a:extLst>
          </p:cNvPr>
          <p:cNvSpPr/>
          <p:nvPr/>
        </p:nvSpPr>
        <p:spPr>
          <a:xfrm>
            <a:off x="8186469" y="4865028"/>
            <a:ext cx="3801288" cy="1626978"/>
          </a:xfrm>
          <a:prstGeom prst="borderCallout1">
            <a:avLst>
              <a:gd name="adj1" fmla="val 48750"/>
              <a:gd name="adj2" fmla="val -110"/>
              <a:gd name="adj3" fmla="val 36672"/>
              <a:gd name="adj4" fmla="val -193278"/>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Gross Income, we considered all the data instead of just half, since we don’t know how much of that half is for the distributor and in simple numbers we wanted to know if the movie ‘made’ money or loss it.</a:t>
            </a:r>
          </a:p>
        </p:txBody>
      </p:sp>
      <p:sp>
        <p:nvSpPr>
          <p:cNvPr id="10" name="Callout: Line 9">
            <a:extLst>
              <a:ext uri="{FF2B5EF4-FFF2-40B4-BE49-F238E27FC236}">
                <a16:creationId xmlns:a16="http://schemas.microsoft.com/office/drawing/2014/main" id="{22DABB7F-88FF-462C-A7D0-D92E64E52829}"/>
              </a:ext>
            </a:extLst>
          </p:cNvPr>
          <p:cNvSpPr/>
          <p:nvPr/>
        </p:nvSpPr>
        <p:spPr>
          <a:xfrm>
            <a:off x="8186469" y="3640346"/>
            <a:ext cx="3801288" cy="1065991"/>
          </a:xfrm>
          <a:prstGeom prst="borderCallout1">
            <a:avLst>
              <a:gd name="adj1" fmla="val 48750"/>
              <a:gd name="adj2" fmla="val -110"/>
              <a:gd name="adj3" fmla="val 92062"/>
              <a:gd name="adj4" fmla="val -160254"/>
            </a:avLst>
          </a:prstGeom>
          <a:solidFill>
            <a:srgbClr val="F8C718"/>
          </a:solidFill>
          <a:ln w="38100">
            <a:solidFill>
              <a:srgbClr val="79768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For the purpose of this analysis we are going to assume that the budget is the whole expense, we want to know it the movie made it or break it</a:t>
            </a:r>
          </a:p>
        </p:txBody>
      </p:sp>
      <p:sp>
        <p:nvSpPr>
          <p:cNvPr id="13" name="Callout: Line 12">
            <a:extLst>
              <a:ext uri="{FF2B5EF4-FFF2-40B4-BE49-F238E27FC236}">
                <a16:creationId xmlns:a16="http://schemas.microsoft.com/office/drawing/2014/main" id="{8BB7B2C3-AEE5-4A48-8875-15DAC60090ED}"/>
              </a:ext>
            </a:extLst>
          </p:cNvPr>
          <p:cNvSpPr/>
          <p:nvPr/>
        </p:nvSpPr>
        <p:spPr>
          <a:xfrm>
            <a:off x="8186469" y="2415664"/>
            <a:ext cx="3801288" cy="1065991"/>
          </a:xfrm>
          <a:prstGeom prst="borderCallout1">
            <a:avLst>
              <a:gd name="adj1" fmla="val 48750"/>
              <a:gd name="adj2" fmla="val -110"/>
              <a:gd name="adj3" fmla="val 90275"/>
              <a:gd name="adj4" fmla="val -161757"/>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This is just for you to know where the gross comes from. They track the box office earnings and sum them to generate the gross income.</a:t>
            </a:r>
          </a:p>
        </p:txBody>
      </p:sp>
      <p:sp>
        <p:nvSpPr>
          <p:cNvPr id="12" name="Rectangle 11">
            <a:extLst>
              <a:ext uri="{FF2B5EF4-FFF2-40B4-BE49-F238E27FC236}">
                <a16:creationId xmlns:a16="http://schemas.microsoft.com/office/drawing/2014/main" id="{A2C5321B-1744-4F86-8658-37E72C97C35D}"/>
              </a:ext>
            </a:extLst>
          </p:cNvPr>
          <p:cNvSpPr/>
          <p:nvPr/>
        </p:nvSpPr>
        <p:spPr>
          <a:xfrm>
            <a:off x="2275650" y="6611779"/>
            <a:ext cx="8247771" cy="246221"/>
          </a:xfrm>
          <a:prstGeom prst="rect">
            <a:avLst/>
          </a:prstGeom>
        </p:spPr>
        <p:txBody>
          <a:bodyPr wrap="none">
            <a:spAutoFit/>
          </a:bodyPr>
          <a:lstStyle/>
          <a:p>
            <a:r>
              <a:rPr lang="en-US" sz="1000" dirty="0">
                <a:solidFill>
                  <a:schemeClr val="bg1">
                    <a:lumMod val="50000"/>
                  </a:schemeClr>
                </a:solidFill>
              </a:rPr>
              <a:t>Source: https://help.imdb.com/article/imdbpro/industry-research/box-office-by-imdbpro-glossary/GN8HA87MT4597FSW?ref_=helpart_nav_9#</a:t>
            </a:r>
          </a:p>
        </p:txBody>
      </p:sp>
    </p:spTree>
    <p:extLst>
      <p:ext uri="{BB962C8B-B14F-4D97-AF65-F5344CB8AC3E}">
        <p14:creationId xmlns:p14="http://schemas.microsoft.com/office/powerpoint/2010/main" val="1461184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3E8D8D-1C5A-407D-AF70-9C0D2238157E}"/>
              </a:ext>
            </a:extLst>
          </p:cNvPr>
          <p:cNvPicPr>
            <a:picLocks noChangeAspect="1"/>
          </p:cNvPicPr>
          <p:nvPr/>
        </p:nvPicPr>
        <p:blipFill rotWithShape="1">
          <a:blip r:embed="rId2"/>
          <a:srcRect l="45285" r="1"/>
          <a:stretch/>
        </p:blipFill>
        <p:spPr>
          <a:xfrm>
            <a:off x="3151102" y="240695"/>
            <a:ext cx="8779998" cy="507659"/>
          </a:xfrm>
          <a:prstGeom prst="rect">
            <a:avLst/>
          </a:prstGeom>
        </p:spPr>
      </p:pic>
      <p:pic>
        <p:nvPicPr>
          <p:cNvPr id="4" name="Picture 3">
            <a:extLst>
              <a:ext uri="{FF2B5EF4-FFF2-40B4-BE49-F238E27FC236}">
                <a16:creationId xmlns:a16="http://schemas.microsoft.com/office/drawing/2014/main" id="{3F08E8DD-3BAB-4376-A2D3-7ED6308B4A42}"/>
              </a:ext>
            </a:extLst>
          </p:cNvPr>
          <p:cNvPicPr>
            <a:picLocks noChangeAspect="1"/>
          </p:cNvPicPr>
          <p:nvPr/>
        </p:nvPicPr>
        <p:blipFill rotWithShape="1">
          <a:blip r:embed="rId2"/>
          <a:srcRect l="-1" r="78923"/>
          <a:stretch/>
        </p:blipFill>
        <p:spPr>
          <a:xfrm>
            <a:off x="2431636" y="240695"/>
            <a:ext cx="3382566" cy="507659"/>
          </a:xfrm>
          <a:prstGeom prst="rect">
            <a:avLst/>
          </a:prstGeom>
        </p:spPr>
      </p:pic>
      <p:pic>
        <p:nvPicPr>
          <p:cNvPr id="5" name="Picture 4">
            <a:extLst>
              <a:ext uri="{FF2B5EF4-FFF2-40B4-BE49-F238E27FC236}">
                <a16:creationId xmlns:a16="http://schemas.microsoft.com/office/drawing/2014/main" id="{B94E4785-3CA1-4646-8DEE-38C5C3BF9FB3}"/>
              </a:ext>
            </a:extLst>
          </p:cNvPr>
          <p:cNvPicPr>
            <a:picLocks noChangeAspect="1"/>
          </p:cNvPicPr>
          <p:nvPr/>
        </p:nvPicPr>
        <p:blipFill>
          <a:blip r:embed="rId3"/>
          <a:stretch>
            <a:fillRect/>
          </a:stretch>
        </p:blipFill>
        <p:spPr>
          <a:xfrm>
            <a:off x="2431635" y="748354"/>
            <a:ext cx="9499465" cy="5678332"/>
          </a:xfrm>
          <a:prstGeom prst="rect">
            <a:avLst/>
          </a:prstGeom>
        </p:spPr>
      </p:pic>
      <p:sp>
        <p:nvSpPr>
          <p:cNvPr id="6" name="Rectangle 5">
            <a:extLst>
              <a:ext uri="{FF2B5EF4-FFF2-40B4-BE49-F238E27FC236}">
                <a16:creationId xmlns:a16="http://schemas.microsoft.com/office/drawing/2014/main" id="{AF366B5C-73B0-42DA-8564-4CABE8AC3E2C}"/>
              </a:ext>
            </a:extLst>
          </p:cNvPr>
          <p:cNvSpPr/>
          <p:nvPr/>
        </p:nvSpPr>
        <p:spPr>
          <a:xfrm flipH="1">
            <a:off x="160088" y="2311883"/>
            <a:ext cx="2031022" cy="2053087"/>
          </a:xfrm>
          <a:prstGeom prst="rect">
            <a:avLst/>
          </a:prstGeom>
          <a:solidFill>
            <a:srgbClr val="F8C718"/>
          </a:solidFill>
          <a:ln w="38100">
            <a:solidFill>
              <a:srgbClr val="79768D"/>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 in more simple words, the </a:t>
            </a:r>
            <a:r>
              <a:rPr lang="en-US" sz="1600" dirty="0" err="1">
                <a:solidFill>
                  <a:schemeClr val="tx1"/>
                </a:solidFill>
              </a:rPr>
              <a:t>metascore</a:t>
            </a:r>
            <a:r>
              <a:rPr lang="en-US" sz="1600" dirty="0">
                <a:solidFill>
                  <a:schemeClr val="tx1"/>
                </a:solidFill>
              </a:rPr>
              <a:t> is a normalize weighted average of the critics score (at least 4 critics to generate the </a:t>
            </a:r>
            <a:r>
              <a:rPr lang="en-US" sz="1600" dirty="0" err="1">
                <a:solidFill>
                  <a:schemeClr val="tx1"/>
                </a:solidFill>
              </a:rPr>
              <a:t>metascore</a:t>
            </a:r>
            <a:r>
              <a:rPr lang="en-US" sz="1600" dirty="0">
                <a:solidFill>
                  <a:schemeClr val="tx1"/>
                </a:solidFill>
              </a:rPr>
              <a:t>) </a:t>
            </a:r>
          </a:p>
        </p:txBody>
      </p:sp>
      <p:cxnSp>
        <p:nvCxnSpPr>
          <p:cNvPr id="7" name="Straight Connector 6">
            <a:extLst>
              <a:ext uri="{FF2B5EF4-FFF2-40B4-BE49-F238E27FC236}">
                <a16:creationId xmlns:a16="http://schemas.microsoft.com/office/drawing/2014/main" id="{46823CF3-C85F-4F81-A98A-8ECF3A744CD0}"/>
              </a:ext>
            </a:extLst>
          </p:cNvPr>
          <p:cNvCxnSpPr>
            <a:cxnSpLocks/>
          </p:cNvCxnSpPr>
          <p:nvPr/>
        </p:nvCxnSpPr>
        <p:spPr>
          <a:xfrm>
            <a:off x="4520241" y="1147321"/>
            <a:ext cx="1164567" cy="0"/>
          </a:xfrm>
          <a:prstGeom prst="line">
            <a:avLst/>
          </a:prstGeom>
          <a:ln w="38100">
            <a:solidFill>
              <a:srgbClr val="F8C7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6CC6342-8431-479F-8DD8-45CE6B8011F8}"/>
              </a:ext>
            </a:extLst>
          </p:cNvPr>
          <p:cNvSpPr/>
          <p:nvPr/>
        </p:nvSpPr>
        <p:spPr>
          <a:xfrm>
            <a:off x="7181367" y="6611779"/>
            <a:ext cx="3296095" cy="246221"/>
          </a:xfrm>
          <a:prstGeom prst="rect">
            <a:avLst/>
          </a:prstGeom>
        </p:spPr>
        <p:txBody>
          <a:bodyPr wrap="none">
            <a:spAutoFit/>
          </a:bodyPr>
          <a:lstStyle/>
          <a:p>
            <a:r>
              <a:rPr lang="en-US" sz="1000" dirty="0">
                <a:solidFill>
                  <a:schemeClr val="bg1">
                    <a:lumMod val="50000"/>
                  </a:schemeClr>
                </a:solidFill>
              </a:rPr>
              <a:t>Source: https://www.metacritic.com/about-metascores</a:t>
            </a:r>
          </a:p>
        </p:txBody>
      </p:sp>
    </p:spTree>
    <p:extLst>
      <p:ext uri="{BB962C8B-B14F-4D97-AF65-F5344CB8AC3E}">
        <p14:creationId xmlns:p14="http://schemas.microsoft.com/office/powerpoint/2010/main" val="33590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014A4-AC83-4B45-9E3D-3E15DFAD3475}"/>
              </a:ext>
            </a:extLst>
          </p:cNvPr>
          <p:cNvSpPr>
            <a:spLocks noGrp="1"/>
          </p:cNvSpPr>
          <p:nvPr>
            <p:ph type="title"/>
          </p:nvPr>
        </p:nvSpPr>
        <p:spPr>
          <a:xfrm>
            <a:off x="831850" y="948008"/>
            <a:ext cx="9123033" cy="3614467"/>
          </a:xfrm>
        </p:spPr>
        <p:txBody>
          <a:bodyPr>
            <a:normAutofit/>
          </a:bodyPr>
          <a:lstStyle/>
          <a:p>
            <a:r>
              <a:rPr lang="es-MX" dirty="0"/>
              <a:t>Who are </a:t>
            </a:r>
            <a:r>
              <a:rPr lang="es-MX" dirty="0" err="1"/>
              <a:t>tougher</a:t>
            </a:r>
            <a:r>
              <a:rPr lang="es-MX" dirty="0"/>
              <a:t> </a:t>
            </a:r>
            <a:r>
              <a:rPr lang="es-MX" dirty="0" err="1"/>
              <a:t>reviewers</a:t>
            </a:r>
            <a:r>
              <a:rPr lang="es-MX" dirty="0"/>
              <a:t> </a:t>
            </a:r>
            <a:r>
              <a:rPr lang="es-MX" dirty="0" err="1"/>
              <a:t>with</a:t>
            </a:r>
            <a:r>
              <a:rPr lang="es-MX" dirty="0"/>
              <a:t> </a:t>
            </a:r>
            <a:r>
              <a:rPr lang="es-MX" dirty="0" err="1"/>
              <a:t>their</a:t>
            </a:r>
            <a:r>
              <a:rPr lang="es-MX" dirty="0"/>
              <a:t> ratings, </a:t>
            </a:r>
            <a:r>
              <a:rPr lang="es-MX" dirty="0" err="1"/>
              <a:t>the</a:t>
            </a:r>
            <a:r>
              <a:rPr lang="es-MX" dirty="0"/>
              <a:t> </a:t>
            </a:r>
            <a:r>
              <a:rPr lang="es-MX" dirty="0" err="1"/>
              <a:t>viewers</a:t>
            </a:r>
            <a:r>
              <a:rPr lang="es-MX" dirty="0"/>
              <a:t> </a:t>
            </a:r>
            <a:r>
              <a:rPr lang="es-MX" dirty="0" err="1"/>
              <a:t>or</a:t>
            </a:r>
            <a:r>
              <a:rPr lang="es-MX" dirty="0"/>
              <a:t> </a:t>
            </a:r>
            <a:r>
              <a:rPr lang="es-MX" dirty="0" err="1"/>
              <a:t>the</a:t>
            </a:r>
            <a:r>
              <a:rPr lang="es-MX" dirty="0"/>
              <a:t> </a:t>
            </a:r>
            <a:r>
              <a:rPr lang="es-MX" dirty="0" err="1"/>
              <a:t>critics</a:t>
            </a:r>
            <a:r>
              <a:rPr lang="es-MX" dirty="0"/>
              <a:t>?</a:t>
            </a:r>
          </a:p>
        </p:txBody>
      </p:sp>
      <p:sp>
        <p:nvSpPr>
          <p:cNvPr id="3" name="Content Placeholder 2">
            <a:extLst>
              <a:ext uri="{FF2B5EF4-FFF2-40B4-BE49-F238E27FC236}">
                <a16:creationId xmlns:a16="http://schemas.microsoft.com/office/drawing/2014/main" id="{4DBCCB65-0603-4747-B5BE-897908125B89}"/>
              </a:ext>
            </a:extLst>
          </p:cNvPr>
          <p:cNvSpPr>
            <a:spLocks noGrp="1"/>
          </p:cNvSpPr>
          <p:nvPr>
            <p:ph type="body" idx="1"/>
          </p:nvPr>
        </p:nvSpPr>
        <p:spPr/>
        <p:txBody>
          <a:bodyPr>
            <a:noAutofit/>
          </a:bodyPr>
          <a:lstStyle/>
          <a:p>
            <a:r>
              <a:rPr lang="en-US" dirty="0">
                <a:sym typeface="Wingdings" panose="05000000000000000000" pitchFamily="2" charset="2"/>
              </a:rPr>
              <a:t>Tough questions will be decided</a:t>
            </a:r>
          </a:p>
        </p:txBody>
      </p:sp>
      <p:pic>
        <p:nvPicPr>
          <p:cNvPr id="4" name="Picture 3">
            <a:extLst>
              <a:ext uri="{FF2B5EF4-FFF2-40B4-BE49-F238E27FC236}">
                <a16:creationId xmlns:a16="http://schemas.microsoft.com/office/drawing/2014/main" id="{0E97FAC9-5041-47ED-83E8-BFABC76E2195}"/>
              </a:ext>
            </a:extLst>
          </p:cNvPr>
          <p:cNvPicPr>
            <a:picLocks noChangeAspect="1"/>
          </p:cNvPicPr>
          <p:nvPr/>
        </p:nvPicPr>
        <p:blipFill rotWithShape="1">
          <a:blip r:embed="rId2">
            <a:extLst>
              <a:ext uri="{28A0092B-C50C-407E-A947-70E740481C1C}">
                <a14:useLocalDpi xmlns:a14="http://schemas.microsoft.com/office/drawing/2010/main" val="0"/>
              </a:ext>
            </a:extLst>
          </a:blip>
          <a:srcRect l="22395" r="15791"/>
          <a:stretch/>
        </p:blipFill>
        <p:spPr>
          <a:xfrm>
            <a:off x="9782360" y="345065"/>
            <a:ext cx="2234242" cy="3614468"/>
          </a:xfrm>
          <a:prstGeom prst="rect">
            <a:avLst/>
          </a:prstGeom>
        </p:spPr>
      </p:pic>
    </p:spTree>
    <p:extLst>
      <p:ext uri="{BB962C8B-B14F-4D97-AF65-F5344CB8AC3E}">
        <p14:creationId xmlns:p14="http://schemas.microsoft.com/office/powerpoint/2010/main" val="325016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E4E148D-8515-4A7F-A1E1-0C879FFC7049}"/>
              </a:ext>
            </a:extLst>
          </p:cNvPr>
          <p:cNvPicPr>
            <a:picLocks noChangeAspect="1"/>
          </p:cNvPicPr>
          <p:nvPr/>
        </p:nvPicPr>
        <p:blipFill rotWithShape="1">
          <a:blip r:embed="rId2">
            <a:extLst>
              <a:ext uri="{28A0092B-C50C-407E-A947-70E740481C1C}">
                <a14:useLocalDpi xmlns:a14="http://schemas.microsoft.com/office/drawing/2010/main" val="0"/>
              </a:ext>
            </a:extLst>
          </a:blip>
          <a:srcRect b="3128"/>
          <a:stretch/>
        </p:blipFill>
        <p:spPr>
          <a:xfrm>
            <a:off x="0" y="0"/>
            <a:ext cx="12192000" cy="6581955"/>
          </a:xfrm>
          <a:prstGeom prst="rect">
            <a:avLst/>
          </a:prstGeom>
        </p:spPr>
      </p:pic>
      <p:sp>
        <p:nvSpPr>
          <p:cNvPr id="4" name="Title 3">
            <a:extLst>
              <a:ext uri="{FF2B5EF4-FFF2-40B4-BE49-F238E27FC236}">
                <a16:creationId xmlns:a16="http://schemas.microsoft.com/office/drawing/2014/main" id="{DEA20C61-0A6A-47B2-840C-63CBF34C0F04}"/>
              </a:ext>
            </a:extLst>
          </p:cNvPr>
          <p:cNvSpPr>
            <a:spLocks noGrp="1"/>
          </p:cNvSpPr>
          <p:nvPr>
            <p:ph type="title"/>
          </p:nvPr>
        </p:nvSpPr>
        <p:spPr>
          <a:xfrm>
            <a:off x="186689" y="18255"/>
            <a:ext cx="6854191" cy="1325563"/>
          </a:xfrm>
        </p:spPr>
        <p:txBody>
          <a:bodyPr>
            <a:normAutofit/>
          </a:bodyPr>
          <a:lstStyle/>
          <a:p>
            <a:r>
              <a:rPr lang="en-US" dirty="0">
                <a:solidFill>
                  <a:schemeClr val="tx1"/>
                </a:solidFill>
              </a:rPr>
              <a:t>But first…what is a rating?</a:t>
            </a:r>
          </a:p>
        </p:txBody>
      </p:sp>
      <p:sp>
        <p:nvSpPr>
          <p:cNvPr id="5" name="Content Placeholder 4">
            <a:extLst>
              <a:ext uri="{FF2B5EF4-FFF2-40B4-BE49-F238E27FC236}">
                <a16:creationId xmlns:a16="http://schemas.microsoft.com/office/drawing/2014/main" id="{60EEA966-9152-49F4-863D-E11E84DA81CA}"/>
              </a:ext>
            </a:extLst>
          </p:cNvPr>
          <p:cNvSpPr>
            <a:spLocks noGrp="1"/>
          </p:cNvSpPr>
          <p:nvPr>
            <p:ph idx="1"/>
          </p:nvPr>
        </p:nvSpPr>
        <p:spPr>
          <a:xfrm>
            <a:off x="400050" y="1825625"/>
            <a:ext cx="5483166" cy="4351338"/>
          </a:xfrm>
        </p:spPr>
        <p:txBody>
          <a:bodyPr/>
          <a:lstStyle/>
          <a:p>
            <a:pPr marL="0" indent="0">
              <a:buNone/>
            </a:pPr>
            <a:r>
              <a:rPr lang="en-US" dirty="0">
                <a:solidFill>
                  <a:schemeClr val="tx1"/>
                </a:solidFill>
              </a:rPr>
              <a:t>Viewer Ratings </a:t>
            </a:r>
          </a:p>
          <a:p>
            <a:pPr lvl="1"/>
            <a:r>
              <a:rPr lang="en-US" dirty="0">
                <a:solidFill>
                  <a:schemeClr val="tx1"/>
                </a:solidFill>
                <a:sym typeface="Wingdings" panose="05000000000000000000" pitchFamily="2" charset="2"/>
              </a:rPr>
              <a:t>“Weighted Average Vote” of all viewer ratings for a specific movie</a:t>
            </a:r>
          </a:p>
          <a:p>
            <a:endParaRPr lang="en-US" dirty="0">
              <a:solidFill>
                <a:schemeClr val="tx1"/>
              </a:solidFill>
              <a:sym typeface="Wingdings" panose="05000000000000000000" pitchFamily="2" charset="2"/>
            </a:endParaRPr>
          </a:p>
          <a:p>
            <a:pPr marL="0" indent="0">
              <a:buNone/>
            </a:pPr>
            <a:r>
              <a:rPr lang="en-US" dirty="0">
                <a:solidFill>
                  <a:schemeClr val="tx1"/>
                </a:solidFill>
                <a:sym typeface="Wingdings" panose="05000000000000000000" pitchFamily="2" charset="2"/>
              </a:rPr>
              <a:t>Critic Ratings </a:t>
            </a:r>
          </a:p>
          <a:p>
            <a:pPr lvl="1"/>
            <a:r>
              <a:rPr lang="en-US" dirty="0">
                <a:solidFill>
                  <a:schemeClr val="tx1"/>
                </a:solidFill>
                <a:sym typeface="Wingdings" panose="05000000000000000000" pitchFamily="2" charset="2"/>
              </a:rPr>
              <a:t>Weighted score based on IMDb’s “</a:t>
            </a:r>
            <a:r>
              <a:rPr lang="en-US" dirty="0" err="1">
                <a:solidFill>
                  <a:schemeClr val="tx1"/>
                </a:solidFill>
                <a:sym typeface="Wingdings" panose="05000000000000000000" pitchFamily="2" charset="2"/>
              </a:rPr>
              <a:t>Metascore</a:t>
            </a:r>
            <a:r>
              <a:rPr lang="en-US" dirty="0">
                <a:solidFill>
                  <a:schemeClr val="tx1"/>
                </a:solidFill>
                <a:sym typeface="Wingdings" panose="05000000000000000000" pitchFamily="2" charset="2"/>
              </a:rPr>
              <a:t>” methodology</a:t>
            </a:r>
          </a:p>
        </p:txBody>
      </p:sp>
    </p:spTree>
    <p:extLst>
      <p:ext uri="{BB962C8B-B14F-4D97-AF65-F5344CB8AC3E}">
        <p14:creationId xmlns:p14="http://schemas.microsoft.com/office/powerpoint/2010/main" val="1185844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793</Words>
  <Application>Microsoft Office PowerPoint</Application>
  <PresentationFormat>Widescreen</PresentationFormat>
  <Paragraphs>69</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Tahoma</vt:lpstr>
      <vt:lpstr>Office Theme</vt:lpstr>
      <vt:lpstr>PowerPoint Presentation</vt:lpstr>
      <vt:lpstr>What is  IMDb?</vt:lpstr>
      <vt:lpstr>PowerPoint Presentation</vt:lpstr>
      <vt:lpstr>PowerPoint Presentation</vt:lpstr>
      <vt:lpstr>Quick Glossary</vt:lpstr>
      <vt:lpstr>PowerPoint Presentation</vt:lpstr>
      <vt:lpstr>PowerPoint Presentation</vt:lpstr>
      <vt:lpstr>Who are tougher reviewers with their ratings, the viewers or the critics?</vt:lpstr>
      <vt:lpstr>But first…what is a rating?</vt:lpstr>
      <vt:lpstr>Ratings</vt:lpstr>
      <vt:lpstr>Data Cleaning</vt:lpstr>
      <vt:lpstr>PowerPoint Presentation</vt:lpstr>
      <vt:lpstr>PowerPoint Presentation</vt:lpstr>
      <vt:lpstr>Viewers vs. Critics: Summary</vt:lpstr>
      <vt:lpstr>Viewer Ratings by film production year</vt:lpstr>
      <vt:lpstr>PowerPoint Presentation</vt:lpstr>
      <vt:lpstr>Top Movies</vt:lpstr>
      <vt:lpstr>Worst Movies</vt:lpstr>
      <vt:lpstr>Viewers ratings by Gender</vt:lpstr>
      <vt:lpstr>PowerPoint Presentation</vt:lpstr>
      <vt:lpstr>Viewers Ratings: US vs. Non-US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Cristina Bardan</dc:creator>
  <cp:lastModifiedBy>Purvi Patel</cp:lastModifiedBy>
  <cp:revision>47</cp:revision>
  <dcterms:created xsi:type="dcterms:W3CDTF">2020-03-05T18:22:20Z</dcterms:created>
  <dcterms:modified xsi:type="dcterms:W3CDTF">2020-05-13T04:32:12Z</dcterms:modified>
</cp:coreProperties>
</file>